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11" r:id="rId2"/>
    <p:sldMasterId id="2147483736" r:id="rId3"/>
    <p:sldMasterId id="2147483763" r:id="rId4"/>
  </p:sldMasterIdLst>
  <p:notesMasterIdLst>
    <p:notesMasterId r:id="rId20"/>
  </p:notesMasterIdLst>
  <p:handoutMasterIdLst>
    <p:handoutMasterId r:id="rId21"/>
  </p:handoutMasterIdLst>
  <p:sldIdLst>
    <p:sldId id="258" r:id="rId5"/>
    <p:sldId id="261" r:id="rId6"/>
    <p:sldId id="268" r:id="rId7"/>
    <p:sldId id="264" r:id="rId8"/>
    <p:sldId id="273" r:id="rId9"/>
    <p:sldId id="274" r:id="rId10"/>
    <p:sldId id="267" r:id="rId11"/>
    <p:sldId id="277" r:id="rId12"/>
    <p:sldId id="289" r:id="rId13"/>
    <p:sldId id="279" r:id="rId14"/>
    <p:sldId id="291" r:id="rId15"/>
    <p:sldId id="285" r:id="rId16"/>
    <p:sldId id="286" r:id="rId17"/>
    <p:sldId id="287" r:id="rId18"/>
    <p:sldId id="292" r:id="rId19"/>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BCCFE8"/>
    <a:srgbClr val="008CD3"/>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44" autoAdjust="0"/>
  </p:normalViewPr>
  <p:slideViewPr>
    <p:cSldViewPr snapToGrid="0" snapToObjects="1">
      <p:cViewPr varScale="1">
        <p:scale>
          <a:sx n="77" d="100"/>
          <a:sy n="77" d="100"/>
        </p:scale>
        <p:origin x="-1618"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Serie 1</c:v>
                </c:pt>
              </c:strCache>
            </c:strRef>
          </c:tx>
          <c:invertIfNegative val="0"/>
          <c:cat>
            <c:strRef>
              <c:f>'Ark1'!$A$2:$A$5</c:f>
              <c:strCache>
                <c:ptCount val="4"/>
                <c:pt idx="0">
                  <c:v>Helt enig</c:v>
                </c:pt>
                <c:pt idx="1">
                  <c:v>Nokså enig</c:v>
                </c:pt>
                <c:pt idx="2">
                  <c:v>Nokså uenig</c:v>
                </c:pt>
                <c:pt idx="3">
                  <c:v>Helt uening</c:v>
                </c:pt>
              </c:strCache>
            </c:strRef>
          </c:cat>
          <c:val>
            <c:numRef>
              <c:f>'Ark1'!$B$2:$B$5</c:f>
              <c:numCache>
                <c:formatCode>General</c:formatCode>
                <c:ptCount val="4"/>
                <c:pt idx="0">
                  <c:v>12.4</c:v>
                </c:pt>
                <c:pt idx="1">
                  <c:v>23.6</c:v>
                </c:pt>
                <c:pt idx="2">
                  <c:v>28.6</c:v>
                </c:pt>
                <c:pt idx="3">
                  <c:v>35.4</c:v>
                </c:pt>
              </c:numCache>
            </c:numRef>
          </c:val>
        </c:ser>
        <c:dLbls>
          <c:showLegendKey val="0"/>
          <c:showVal val="0"/>
          <c:showCatName val="0"/>
          <c:showSerName val="0"/>
          <c:showPercent val="0"/>
          <c:showBubbleSize val="0"/>
        </c:dLbls>
        <c:gapWidth val="150"/>
        <c:axId val="31887360"/>
        <c:axId val="31888896"/>
      </c:barChart>
      <c:catAx>
        <c:axId val="31887360"/>
        <c:scaling>
          <c:orientation val="minMax"/>
        </c:scaling>
        <c:delete val="0"/>
        <c:axPos val="b"/>
        <c:majorTickMark val="out"/>
        <c:minorTickMark val="none"/>
        <c:tickLblPos val="nextTo"/>
        <c:crossAx val="31888896"/>
        <c:crosses val="autoZero"/>
        <c:auto val="1"/>
        <c:lblAlgn val="ctr"/>
        <c:lblOffset val="100"/>
        <c:noMultiLvlLbl val="0"/>
      </c:catAx>
      <c:valAx>
        <c:axId val="31888896"/>
        <c:scaling>
          <c:orientation val="minMax"/>
        </c:scaling>
        <c:delete val="0"/>
        <c:axPos val="l"/>
        <c:majorGridlines/>
        <c:numFmt formatCode="General" sourceLinked="1"/>
        <c:majorTickMark val="out"/>
        <c:minorTickMark val="none"/>
        <c:tickLblPos val="nextTo"/>
        <c:crossAx val="31887360"/>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09.09.2016</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191E9-603F-4D61-8309-3E996E1DA5AA}" type="datetimeFigureOut">
              <a:rPr lang="nb-NO" smtClean="0"/>
              <a:t>09.09.2016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C52BB-4872-4890-93F2-BDC90E7F5D64}" type="slidenum">
              <a:rPr lang="nb-NO" smtClean="0"/>
              <a:t>‹#›</a:t>
            </a:fld>
            <a:endParaRPr lang="nb-NO"/>
          </a:p>
        </p:txBody>
      </p:sp>
    </p:spTree>
    <p:extLst>
      <p:ext uri="{BB962C8B-B14F-4D97-AF65-F5344CB8AC3E}">
        <p14:creationId xmlns:p14="http://schemas.microsoft.com/office/powerpoint/2010/main" val="22242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92C52BB-4872-4890-93F2-BDC90E7F5D64}" type="slidenum">
              <a:rPr lang="nb-NO" smtClean="0"/>
              <a:t>1</a:t>
            </a:fld>
            <a:endParaRPr lang="nb-NO"/>
          </a:p>
        </p:txBody>
      </p:sp>
    </p:spTree>
    <p:extLst>
      <p:ext uri="{BB962C8B-B14F-4D97-AF65-F5344CB8AC3E}">
        <p14:creationId xmlns:p14="http://schemas.microsoft.com/office/powerpoint/2010/main" val="416032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	Norway never took part in the ELDW, therefore, there is a need for further promotion;</a:t>
            </a:r>
          </a:p>
          <a:p>
            <a:r>
              <a:rPr lang="en-US" dirty="0" smtClean="0"/>
              <a:t>	There is an annual Congress </a:t>
            </a:r>
            <a:r>
              <a:rPr lang="en-US" dirty="0" err="1" smtClean="0"/>
              <a:t>organised</a:t>
            </a:r>
            <a:r>
              <a:rPr lang="en-US" dirty="0" smtClean="0"/>
              <a:t> for the members (both elected reps and civil servants), which usually takes place in February. This year, building inclusive societies was chosen a priority by the members. Therefore, this could be the good moment to advertise the ELDW and encourage local authorities to take part;</a:t>
            </a:r>
          </a:p>
          <a:p>
            <a:r>
              <a:rPr lang="en-US" dirty="0" smtClean="0"/>
              <a:t>	The actual theme of the ELDW could be presented at this event in the following years by our Congress members, if the new theme comes in time;</a:t>
            </a:r>
          </a:p>
          <a:p>
            <a:r>
              <a:rPr lang="en-US" dirty="0" smtClean="0"/>
              <a:t>	The Association could promote it on its website either with news items in the national language and/or via a direct link to the EDLW website ;</a:t>
            </a:r>
          </a:p>
          <a:p>
            <a:r>
              <a:rPr lang="en-US" dirty="0" smtClean="0"/>
              <a:t>	The Association could link its seminars </a:t>
            </a:r>
            <a:r>
              <a:rPr lang="en-US" dirty="0" err="1" smtClean="0"/>
              <a:t>organised</a:t>
            </a:r>
            <a:r>
              <a:rPr lang="en-US" dirty="0" smtClean="0"/>
              <a:t> under the theme of inclusive societies around October with the ELDW;</a:t>
            </a:r>
          </a:p>
          <a:p>
            <a:r>
              <a:rPr lang="en-US" dirty="0" smtClean="0"/>
              <a:t>	In the past years, the Association had sent out a letter every year to inform members about the current theme of the ELDW but this practice has stopped – it will be re-launched (it is important to explain to municipalities that they can link already existed activities to the project by using the visuals);</a:t>
            </a:r>
          </a:p>
          <a:p>
            <a:r>
              <a:rPr lang="en-US" dirty="0" smtClean="0"/>
              <a:t>	A contact person will be identified for the ELDW;</a:t>
            </a:r>
          </a:p>
          <a:p>
            <a:r>
              <a:rPr lang="en-US" dirty="0" smtClean="0"/>
              <a:t>	</a:t>
            </a:r>
            <a:r>
              <a:rPr lang="en-US" dirty="0" err="1" smtClean="0"/>
              <a:t>Mr</a:t>
            </a:r>
            <a:r>
              <a:rPr lang="en-US" smtClean="0"/>
              <a:t> Hjorth-Johansen will discuss participation in the ELDW with our Norwegian Congress members and see if they could register for the 2016 edition, and will launch an internal discussion on this matter at the Association.</a:t>
            </a:r>
          </a:p>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14</a:t>
            </a:fld>
            <a:endParaRPr lang="nb-NO"/>
          </a:p>
        </p:txBody>
      </p:sp>
    </p:spTree>
    <p:extLst>
      <p:ext uri="{BB962C8B-B14F-4D97-AF65-F5344CB8AC3E}">
        <p14:creationId xmlns:p14="http://schemas.microsoft.com/office/powerpoint/2010/main" val="242969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43000" y="685800"/>
            <a:ext cx="4573588" cy="3430588"/>
          </a:xfrm>
          <a:ln/>
        </p:spPr>
      </p:sp>
      <p:sp>
        <p:nvSpPr>
          <p:cNvPr id="20482" name="Rectangle 3"/>
          <p:cNvSpPr>
            <a:spLocks noGrp="1" noChangeArrowheads="1"/>
          </p:cNvSpPr>
          <p:nvPr>
            <p:ph type="body" idx="1"/>
          </p:nvPr>
        </p:nvSpPr>
        <p:spPr>
          <a:xfrm>
            <a:off x="914188" y="4344972"/>
            <a:ext cx="5029626" cy="4112830"/>
          </a:xfrm>
          <a:noFill/>
          <a:ln/>
        </p:spPr>
        <p:txBody>
          <a:bodyPr/>
          <a:lstStyle/>
          <a:p>
            <a:r>
              <a:rPr lang="en-US" dirty="0" smtClean="0">
                <a:effectLst/>
              </a:rPr>
              <a:t>KS is the only employers’ association and interest organization for municipalities, counties and local public enterprises in Norway.</a:t>
            </a:r>
          </a:p>
          <a:p>
            <a:endParaRPr lang="en-US" dirty="0" smtClean="0">
              <a:effectLst/>
            </a:endParaRPr>
          </a:p>
          <a:p>
            <a:r>
              <a:rPr lang="en-US" dirty="0" smtClean="0">
                <a:effectLst/>
              </a:rPr>
              <a:t>All 428 municipalities and 19 counties are members, as well as approx. 500 public enterprises.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KS advocates the interests of its members towards central government, the Parliament, </a:t>
            </a:r>
            <a:r>
              <a:rPr lang="en-US" dirty="0" err="1" smtClean="0">
                <a:effectLst/>
              </a:rPr>
              <a:t>labour</a:t>
            </a:r>
            <a:r>
              <a:rPr lang="en-US" dirty="0" smtClean="0">
                <a:effectLst/>
              </a:rPr>
              <a:t> </a:t>
            </a:r>
            <a:r>
              <a:rPr lang="en-US" dirty="0" err="1" smtClean="0">
                <a:effectLst/>
              </a:rPr>
              <a:t>organisations</a:t>
            </a:r>
            <a:r>
              <a:rPr lang="en-US" dirty="0" smtClean="0">
                <a:effectLst/>
              </a:rPr>
              <a:t> and other </a:t>
            </a:r>
            <a:r>
              <a:rPr lang="en-US" dirty="0" err="1" smtClean="0">
                <a:effectLst/>
              </a:rPr>
              <a:t>organisations</a:t>
            </a:r>
            <a:r>
              <a:rPr lang="en-US" dirty="0" smtClean="0">
                <a:effectLst/>
              </a:rPr>
              <a:t>. For example: </a:t>
            </a:r>
            <a:r>
              <a:rPr kumimoji="0" lang="en-US" sz="1200" b="0" i="0" u="none" strike="noStrike" kern="1200" cap="none" spc="0" normalizeH="0" baseline="0" noProof="0" dirty="0" smtClean="0">
                <a:ln>
                  <a:noFill/>
                </a:ln>
                <a:solidFill>
                  <a:prstClr val="black"/>
                </a:solidFill>
                <a:effectLst/>
                <a:uLnTx/>
                <a:uFillTx/>
                <a:latin typeface="+mn-lt"/>
              </a:rPr>
              <a:t>KS has consultations with the central government, three set yearly meetings per year. The issues are then the public sector economy, service delivery, and the framework conditions for the sector. Integrated instruments is a mechanism for calculating the financial </a:t>
            </a:r>
            <a:r>
              <a:rPr kumimoji="0" lang="en-US" sz="1200" b="0" i="0" u="none" strike="noStrike" kern="1200" cap="none" spc="0" normalizeH="0" baseline="0" noProof="0" dirty="0" err="1" smtClean="0">
                <a:ln>
                  <a:noFill/>
                </a:ln>
                <a:solidFill>
                  <a:prstClr val="black"/>
                </a:solidFill>
                <a:effectLst/>
                <a:uLnTx/>
                <a:uFillTx/>
                <a:latin typeface="+mn-lt"/>
              </a:rPr>
              <a:t>concequences</a:t>
            </a:r>
            <a:r>
              <a:rPr kumimoji="0" lang="en-US" sz="1200" b="0" i="0" u="none" strike="noStrike" kern="1200" cap="none" spc="0" normalizeH="0" baseline="0" noProof="0" dirty="0" smtClean="0">
                <a:ln>
                  <a:noFill/>
                </a:ln>
                <a:solidFill>
                  <a:prstClr val="black"/>
                </a:solidFill>
                <a:effectLst/>
                <a:uLnTx/>
                <a:uFillTx/>
                <a:latin typeface="+mn-lt"/>
              </a:rPr>
              <a:t> of new legislation, mechanism for early participation in the legislative process and a mechanism for making agreements instead of having new legislation.</a:t>
            </a:r>
          </a:p>
          <a:p>
            <a:pPr marL="171431" indent="-171431">
              <a:buFont typeface="Arial" panose="020B0604020202020204" pitchFamily="34" charset="0"/>
              <a:buChar char="•"/>
            </a:pPr>
            <a:r>
              <a:rPr lang="en-US" dirty="0" smtClean="0">
                <a:effectLst/>
              </a:rPr>
              <a:t>KS conducts the central collective bargaining on behalf of its members. </a:t>
            </a:r>
          </a:p>
          <a:p>
            <a:pPr marL="171431" indent="-171431">
              <a:buFont typeface="Arial" panose="020B0604020202020204" pitchFamily="34" charset="0"/>
              <a:buChar char="•"/>
            </a:pPr>
            <a:r>
              <a:rPr lang="en-US" dirty="0" smtClean="0">
                <a:effectLst/>
              </a:rPr>
              <a:t>Also:</a:t>
            </a:r>
            <a:r>
              <a:rPr lang="en-US" baseline="0" dirty="0" smtClean="0">
                <a:effectLst/>
              </a:rPr>
              <a:t> Consequences of the EEA agreement for the local government sector</a:t>
            </a:r>
            <a:endParaRPr lang="en-US" dirty="0" smtClean="0">
              <a:effectLst/>
            </a:endParaRPr>
          </a:p>
          <a:p>
            <a:pPr marL="171431" indent="-171431">
              <a:buFont typeface="Arial" panose="020B0604020202020204" pitchFamily="34" charset="0"/>
              <a:buChar char="•"/>
            </a:pPr>
            <a:endParaRPr lang="en-US" dirty="0" smtClean="0">
              <a:effectLst/>
            </a:endParaRPr>
          </a:p>
          <a:p>
            <a:r>
              <a:rPr lang="en-US" dirty="0" smtClean="0">
                <a:effectLst/>
              </a:rPr>
              <a:t>It should be mentioned that KS is political organization. The Executive Board was elected by the National Congress in 2016.</a:t>
            </a:r>
            <a:r>
              <a:rPr lang="en-US" baseline="0" dirty="0" smtClean="0">
                <a:effectLst/>
              </a:rPr>
              <a:t> </a:t>
            </a:r>
            <a:r>
              <a:rPr lang="en-US" dirty="0" smtClean="0">
                <a:effectLst/>
              </a:rPr>
              <a:t>The board consists of 15 elected members, from 7 different</a:t>
            </a:r>
            <a:r>
              <a:rPr lang="en-US" baseline="0" dirty="0" smtClean="0">
                <a:effectLst/>
              </a:rPr>
              <a:t> political parties,</a:t>
            </a:r>
            <a:r>
              <a:rPr lang="en-US" dirty="0" smtClean="0">
                <a:effectLst/>
              </a:rPr>
              <a:t> and meets regularly.</a:t>
            </a:r>
          </a:p>
          <a:p>
            <a:endParaRPr lang="en-US" dirty="0" smtClean="0">
              <a:effectLst/>
            </a:endParaRPr>
          </a:p>
          <a:p>
            <a:r>
              <a:rPr lang="en-US" dirty="0" smtClean="0">
                <a:effectLst/>
              </a:rPr>
              <a:t>KS is also organized in County Executive Committees. These are serviced by KS’s 9 regional offices. Since</a:t>
            </a:r>
            <a:r>
              <a:rPr lang="en-US" baseline="0" dirty="0" smtClean="0">
                <a:effectLst/>
              </a:rPr>
              <a:t> 1993 KS has been represented in Brussels. Actually the 20 years anniversary will be marked next week in Brussels.</a:t>
            </a:r>
            <a:endParaRPr lang="en-US" dirty="0" smtClean="0">
              <a:effectLst/>
            </a:endParaRPr>
          </a:p>
          <a:p>
            <a:endParaRPr lang="nb-NO"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Inclusive</a:t>
            </a:r>
            <a:r>
              <a:rPr lang="nb-NO" dirty="0" smtClean="0"/>
              <a:t> </a:t>
            </a:r>
            <a:r>
              <a:rPr lang="nb-NO" dirty="0" err="1" smtClean="0"/>
              <a:t>democracy</a:t>
            </a:r>
            <a:endParaRPr lang="nb-NO" dirty="0" smtClean="0"/>
          </a:p>
          <a:p>
            <a:pPr marL="171450" indent="-171450">
              <a:buFontTx/>
              <a:buChar char="-"/>
            </a:pPr>
            <a:r>
              <a:rPr lang="nb-NO" dirty="0" smtClean="0"/>
              <a:t>Challenge:</a:t>
            </a:r>
            <a:r>
              <a:rPr lang="nb-NO" baseline="0" dirty="0" smtClean="0"/>
              <a:t> </a:t>
            </a:r>
            <a:r>
              <a:rPr lang="nb-NO" dirty="0" err="1" smtClean="0"/>
              <a:t>Good</a:t>
            </a:r>
            <a:r>
              <a:rPr lang="nb-NO" dirty="0" smtClean="0"/>
              <a:t> </a:t>
            </a:r>
            <a:r>
              <a:rPr lang="nb-NO" dirty="0" err="1" smtClean="0"/>
              <a:t>state</a:t>
            </a:r>
            <a:r>
              <a:rPr lang="nb-NO" dirty="0" smtClean="0"/>
              <a:t>, </a:t>
            </a:r>
            <a:r>
              <a:rPr lang="nb-NO" dirty="0" err="1" smtClean="0"/>
              <a:t>but</a:t>
            </a:r>
            <a:r>
              <a:rPr lang="nb-NO" baseline="0" dirty="0" smtClean="0"/>
              <a:t> </a:t>
            </a:r>
            <a:r>
              <a:rPr lang="nb-NO" baseline="0" dirty="0" err="1" smtClean="0"/>
              <a:t>need</a:t>
            </a:r>
            <a:r>
              <a:rPr lang="nb-NO" baseline="0" dirty="0" smtClean="0"/>
              <a:t> </a:t>
            </a:r>
            <a:r>
              <a:rPr lang="nb-NO" baseline="0" dirty="0" err="1" smtClean="0"/>
              <a:t>improvement</a:t>
            </a:r>
            <a:r>
              <a:rPr lang="nb-NO" baseline="0" dirty="0" smtClean="0"/>
              <a:t> </a:t>
            </a:r>
            <a:r>
              <a:rPr lang="nb-NO" baseline="0" dirty="0" err="1" smtClean="0"/>
              <a:t>within</a:t>
            </a:r>
            <a:r>
              <a:rPr lang="nb-NO" baseline="0" dirty="0" smtClean="0"/>
              <a:t> </a:t>
            </a:r>
            <a:r>
              <a:rPr lang="nb-NO" baseline="0" dirty="0" err="1" smtClean="0"/>
              <a:t>the</a:t>
            </a:r>
            <a:r>
              <a:rPr lang="nb-NO" baseline="0" dirty="0" smtClean="0"/>
              <a:t> </a:t>
            </a:r>
            <a:r>
              <a:rPr lang="nb-NO" baseline="0" dirty="0" err="1" smtClean="0"/>
              <a:t>framework</a:t>
            </a:r>
            <a:r>
              <a:rPr lang="nb-NO" baseline="0" dirty="0" smtClean="0"/>
              <a:t> </a:t>
            </a:r>
            <a:r>
              <a:rPr lang="nb-NO" baseline="0" dirty="0" err="1" smtClean="0"/>
              <a:t>of</a:t>
            </a:r>
            <a:r>
              <a:rPr lang="nb-NO" baseline="0" dirty="0" smtClean="0"/>
              <a:t> a representative system</a:t>
            </a:r>
          </a:p>
          <a:p>
            <a:pPr marL="171450" indent="-171450">
              <a:buFontTx/>
              <a:buChar char="-"/>
            </a:pPr>
            <a:r>
              <a:rPr lang="nb-NO" dirty="0" smtClean="0"/>
              <a:t>Solution: </a:t>
            </a:r>
            <a:r>
              <a:rPr lang="nb-NO" dirty="0" err="1" smtClean="0"/>
              <a:t>Improve</a:t>
            </a:r>
            <a:r>
              <a:rPr lang="nb-NO" baseline="0" dirty="0" smtClean="0"/>
              <a:t> </a:t>
            </a:r>
            <a:r>
              <a:rPr lang="nb-NO" baseline="0" dirty="0" err="1" smtClean="0"/>
              <a:t>local</a:t>
            </a:r>
            <a:r>
              <a:rPr lang="nb-NO" baseline="0" dirty="0" smtClean="0"/>
              <a:t> </a:t>
            </a:r>
            <a:r>
              <a:rPr lang="nb-NO" baseline="0" dirty="0" err="1" smtClean="0"/>
              <a:t>political</a:t>
            </a:r>
            <a:r>
              <a:rPr lang="nb-NO" baseline="0" dirty="0" smtClean="0"/>
              <a:t> </a:t>
            </a:r>
            <a:r>
              <a:rPr lang="nb-NO" baseline="0" dirty="0" err="1" smtClean="0"/>
              <a:t>leadership</a:t>
            </a:r>
            <a:r>
              <a:rPr lang="nb-NO" baseline="0" dirty="0" smtClean="0"/>
              <a:t> and make sure </a:t>
            </a:r>
            <a:r>
              <a:rPr lang="nb-NO" baseline="0" dirty="0" err="1" smtClean="0"/>
              <a:t>that</a:t>
            </a:r>
            <a:r>
              <a:rPr lang="nb-NO" baseline="0" dirty="0" smtClean="0"/>
              <a:t> all </a:t>
            </a:r>
            <a:r>
              <a:rPr lang="nb-NO" baseline="0" dirty="0" err="1" smtClean="0"/>
              <a:t>citizens</a:t>
            </a:r>
            <a:r>
              <a:rPr lang="nb-NO" baseline="0" dirty="0" smtClean="0"/>
              <a:t> </a:t>
            </a:r>
            <a:r>
              <a:rPr lang="nb-NO" baseline="0" dirty="0" err="1" smtClean="0"/>
              <a:t>are</a:t>
            </a:r>
            <a:r>
              <a:rPr lang="nb-NO" baseline="0" dirty="0" smtClean="0"/>
              <a:t> </a:t>
            </a:r>
            <a:r>
              <a:rPr lang="nb-NO" baseline="0" dirty="0" err="1" smtClean="0"/>
              <a:t>seen</a:t>
            </a:r>
            <a:r>
              <a:rPr lang="nb-NO" baseline="0" dirty="0" smtClean="0"/>
              <a:t> and </a:t>
            </a:r>
            <a:r>
              <a:rPr lang="nb-NO" baseline="0" dirty="0" err="1" smtClean="0"/>
              <a:t>heard</a:t>
            </a:r>
            <a:r>
              <a:rPr lang="nb-NO" baseline="0" dirty="0" smtClean="0"/>
              <a:t>, and </a:t>
            </a:r>
            <a:r>
              <a:rPr lang="nb-NO" baseline="0" dirty="0" err="1" smtClean="0"/>
              <a:t>gets</a:t>
            </a:r>
            <a:r>
              <a:rPr lang="nb-NO" baseline="0" dirty="0" smtClean="0"/>
              <a:t> </a:t>
            </a:r>
            <a:r>
              <a:rPr lang="nb-NO" baseline="0" dirty="0" err="1" smtClean="0"/>
              <a:t>responsibility</a:t>
            </a:r>
            <a:r>
              <a:rPr lang="nb-NO" baseline="0" dirty="0" smtClean="0"/>
              <a:t> and </a:t>
            </a:r>
            <a:r>
              <a:rPr lang="nb-NO" baseline="0" dirty="0" err="1" smtClean="0"/>
              <a:t>are</a:t>
            </a:r>
            <a:r>
              <a:rPr lang="nb-NO" baseline="0" dirty="0" smtClean="0"/>
              <a:t> </a:t>
            </a:r>
            <a:r>
              <a:rPr lang="nb-NO" baseline="0" dirty="0" err="1" smtClean="0"/>
              <a:t>shown</a:t>
            </a:r>
            <a:r>
              <a:rPr lang="nb-NO" baseline="0" dirty="0" smtClean="0"/>
              <a:t> trust</a:t>
            </a:r>
            <a:endParaRPr lang="nb-NO" dirty="0" smtClean="0"/>
          </a:p>
          <a:p>
            <a:endParaRPr lang="nb-NO" dirty="0" smtClean="0"/>
          </a:p>
          <a:p>
            <a:r>
              <a:rPr lang="nb-NO" dirty="0" smtClean="0"/>
              <a:t>Robust</a:t>
            </a:r>
            <a:r>
              <a:rPr lang="nb-NO" baseline="0" dirty="0" smtClean="0"/>
              <a:t> </a:t>
            </a:r>
            <a:r>
              <a:rPr lang="nb-NO" baseline="0" dirty="0" err="1" smtClean="0"/>
              <a:t>economy</a:t>
            </a:r>
            <a:endParaRPr lang="nb-NO" baseline="0" dirty="0" smtClean="0"/>
          </a:p>
          <a:p>
            <a:pPr marL="171450" indent="-171450">
              <a:buFontTx/>
              <a:buChar char="-"/>
            </a:pPr>
            <a:r>
              <a:rPr lang="nb-NO" baseline="0" dirty="0" smtClean="0"/>
              <a:t>Challenges: More </a:t>
            </a:r>
            <a:r>
              <a:rPr lang="nb-NO" baseline="0" dirty="0" err="1" smtClean="0"/>
              <a:t>people</a:t>
            </a:r>
            <a:r>
              <a:rPr lang="nb-NO" baseline="0" dirty="0" smtClean="0"/>
              <a:t>, more </a:t>
            </a:r>
            <a:r>
              <a:rPr lang="nb-NO" baseline="0" dirty="0" err="1" smtClean="0"/>
              <a:t>needs</a:t>
            </a:r>
            <a:r>
              <a:rPr lang="nb-NO" baseline="0" dirty="0" smtClean="0"/>
              <a:t>, </a:t>
            </a:r>
            <a:r>
              <a:rPr lang="nb-NO" baseline="0" dirty="0" err="1" smtClean="0"/>
              <a:t>new</a:t>
            </a:r>
            <a:r>
              <a:rPr lang="nb-NO" baseline="0" dirty="0" smtClean="0"/>
              <a:t> </a:t>
            </a:r>
            <a:r>
              <a:rPr lang="nb-NO" baseline="0" dirty="0" err="1" smtClean="0"/>
              <a:t>challenges</a:t>
            </a:r>
            <a:r>
              <a:rPr lang="nb-NO" baseline="0" dirty="0" smtClean="0"/>
              <a:t>, </a:t>
            </a:r>
            <a:r>
              <a:rPr lang="nb-NO" baseline="0" dirty="0" err="1" smtClean="0"/>
              <a:t>high</a:t>
            </a:r>
            <a:r>
              <a:rPr lang="nb-NO" baseline="0" dirty="0" smtClean="0"/>
              <a:t> </a:t>
            </a:r>
            <a:r>
              <a:rPr lang="nb-NO" baseline="0" dirty="0" err="1" smtClean="0"/>
              <a:t>debt</a:t>
            </a:r>
            <a:r>
              <a:rPr lang="nb-NO" baseline="0" dirty="0" smtClean="0"/>
              <a:t> </a:t>
            </a:r>
          </a:p>
          <a:p>
            <a:pPr marL="171450" indent="-171450">
              <a:buFontTx/>
              <a:buChar char="-"/>
            </a:pPr>
            <a:r>
              <a:rPr lang="nb-NO" baseline="0" dirty="0" err="1" smtClean="0"/>
              <a:t>Soluttion</a:t>
            </a:r>
            <a:r>
              <a:rPr lang="nb-NO" baseline="0" dirty="0" smtClean="0"/>
              <a:t>: Real </a:t>
            </a:r>
            <a:r>
              <a:rPr lang="nb-NO" baseline="0" dirty="0" err="1" smtClean="0"/>
              <a:t>income</a:t>
            </a:r>
            <a:r>
              <a:rPr lang="nb-NO" baseline="0" dirty="0" smtClean="0"/>
              <a:t> </a:t>
            </a:r>
            <a:r>
              <a:rPr lang="nb-NO" baseline="0" dirty="0" err="1" smtClean="0"/>
              <a:t>growth</a:t>
            </a:r>
            <a:r>
              <a:rPr lang="nb-NO" baseline="0" dirty="0" smtClean="0"/>
              <a:t>, </a:t>
            </a:r>
            <a:r>
              <a:rPr lang="nb-NO" baseline="0" dirty="0" err="1" smtClean="0"/>
              <a:t>increased</a:t>
            </a:r>
            <a:r>
              <a:rPr lang="nb-NO" baseline="0" dirty="0" smtClean="0"/>
              <a:t> </a:t>
            </a:r>
            <a:r>
              <a:rPr lang="nb-NO" baseline="0" dirty="0" err="1" smtClean="0"/>
              <a:t>efficiency</a:t>
            </a:r>
            <a:r>
              <a:rPr lang="nb-NO" baseline="0" dirty="0" smtClean="0"/>
              <a:t> and </a:t>
            </a:r>
            <a:r>
              <a:rPr lang="nb-NO" baseline="0" dirty="0" err="1" smtClean="0"/>
              <a:t>good</a:t>
            </a:r>
            <a:r>
              <a:rPr lang="nb-NO" baseline="0" dirty="0" smtClean="0"/>
              <a:t> </a:t>
            </a:r>
            <a:r>
              <a:rPr lang="nb-NO" baseline="0" dirty="0" err="1" smtClean="0"/>
              <a:t>financial</a:t>
            </a:r>
            <a:r>
              <a:rPr lang="nb-NO" baseline="0" dirty="0" smtClean="0"/>
              <a:t> management</a:t>
            </a:r>
          </a:p>
          <a:p>
            <a:r>
              <a:rPr lang="nb-NO" baseline="0" dirty="0" smtClean="0"/>
              <a:t> </a:t>
            </a:r>
          </a:p>
          <a:p>
            <a:r>
              <a:rPr lang="nb-NO" baseline="0" dirty="0" err="1" smtClean="0"/>
              <a:t>Attractive</a:t>
            </a:r>
            <a:r>
              <a:rPr lang="nb-NO" baseline="0" dirty="0" smtClean="0"/>
              <a:t> </a:t>
            </a:r>
            <a:r>
              <a:rPr lang="nb-NO" baseline="0" dirty="0" err="1" smtClean="0"/>
              <a:t>employer</a:t>
            </a:r>
            <a:endParaRPr lang="nb-NO" baseline="0" dirty="0" smtClean="0"/>
          </a:p>
          <a:p>
            <a:pPr marL="171450" indent="-171450">
              <a:buFontTx/>
              <a:buChar char="-"/>
            </a:pPr>
            <a:r>
              <a:rPr lang="nb-NO" baseline="0" dirty="0" smtClean="0"/>
              <a:t>Challenge: </a:t>
            </a:r>
            <a:r>
              <a:rPr lang="nb-NO" baseline="0" dirty="0" err="1" smtClean="0"/>
              <a:t>Need</a:t>
            </a:r>
            <a:r>
              <a:rPr lang="nb-NO" baseline="0" dirty="0" smtClean="0"/>
              <a:t> more hands, </a:t>
            </a:r>
            <a:r>
              <a:rPr lang="nb-NO" baseline="0" dirty="0" err="1" smtClean="0"/>
              <a:t>reduce</a:t>
            </a:r>
            <a:r>
              <a:rPr lang="nb-NO" baseline="0" dirty="0" smtClean="0"/>
              <a:t> absence from </a:t>
            </a:r>
            <a:r>
              <a:rPr lang="nb-NO" baseline="0" dirty="0" err="1" smtClean="0"/>
              <a:t>work</a:t>
            </a:r>
            <a:r>
              <a:rPr lang="nb-NO" baseline="0" dirty="0" smtClean="0"/>
              <a:t> and </a:t>
            </a:r>
            <a:r>
              <a:rPr lang="nb-NO" baseline="0" dirty="0" err="1" smtClean="0"/>
              <a:t>increase</a:t>
            </a:r>
            <a:r>
              <a:rPr lang="nb-NO" baseline="0" dirty="0" smtClean="0"/>
              <a:t> full-time </a:t>
            </a:r>
            <a:r>
              <a:rPr lang="nb-NO" baseline="0" dirty="0" err="1" smtClean="0"/>
              <a:t>jobs</a:t>
            </a:r>
            <a:endParaRPr lang="nb-NO" baseline="0" dirty="0" smtClean="0"/>
          </a:p>
          <a:p>
            <a:pPr marL="171450" indent="-171450">
              <a:buFontTx/>
              <a:buChar char="-"/>
            </a:pPr>
            <a:r>
              <a:rPr lang="nb-NO" baseline="0" dirty="0" smtClean="0"/>
              <a:t>Solution: Strategic </a:t>
            </a:r>
            <a:r>
              <a:rPr lang="nb-NO" baseline="0" dirty="0" err="1" smtClean="0"/>
              <a:t>recruit</a:t>
            </a:r>
            <a:r>
              <a:rPr lang="nb-NO" baseline="0" dirty="0" smtClean="0"/>
              <a:t> and </a:t>
            </a:r>
            <a:r>
              <a:rPr lang="nb-NO" baseline="0" dirty="0" err="1" smtClean="0"/>
              <a:t>keep</a:t>
            </a:r>
            <a:r>
              <a:rPr lang="nb-NO" baseline="0" dirty="0" smtClean="0"/>
              <a:t> relevant and </a:t>
            </a:r>
            <a:r>
              <a:rPr lang="nb-NO" baseline="0" dirty="0" err="1" smtClean="0"/>
              <a:t>competent</a:t>
            </a:r>
            <a:r>
              <a:rPr lang="nb-NO" baseline="0" dirty="0" smtClean="0"/>
              <a:t> </a:t>
            </a:r>
            <a:r>
              <a:rPr lang="nb-NO" baseline="0" dirty="0" err="1" smtClean="0"/>
              <a:t>workers</a:t>
            </a:r>
            <a:r>
              <a:rPr lang="nb-NO" baseline="0" dirty="0" smtClean="0"/>
              <a:t>, </a:t>
            </a:r>
            <a:r>
              <a:rPr lang="nb-NO" baseline="0" dirty="0" err="1" smtClean="0"/>
              <a:t>continuos</a:t>
            </a:r>
            <a:r>
              <a:rPr lang="nb-NO" baseline="0" dirty="0" smtClean="0"/>
              <a:t> </a:t>
            </a:r>
            <a:r>
              <a:rPr lang="nb-NO" baseline="0" dirty="0" err="1" smtClean="0"/>
              <a:t>renew</a:t>
            </a:r>
            <a:r>
              <a:rPr lang="nb-NO" baseline="0" dirty="0" smtClean="0"/>
              <a:t> </a:t>
            </a:r>
            <a:r>
              <a:rPr lang="nb-NO" baseline="0" dirty="0" err="1" smtClean="0"/>
              <a:t>serviceses</a:t>
            </a:r>
            <a:r>
              <a:rPr lang="nb-NO" baseline="0" dirty="0" smtClean="0"/>
              <a:t> and </a:t>
            </a:r>
            <a:r>
              <a:rPr lang="nb-NO" baseline="0" dirty="0" err="1" smtClean="0"/>
              <a:t>how</a:t>
            </a:r>
            <a:r>
              <a:rPr lang="nb-NO" baseline="0" dirty="0" smtClean="0"/>
              <a:t> </a:t>
            </a:r>
            <a:r>
              <a:rPr lang="nb-NO" baseline="0" dirty="0" err="1" smtClean="0"/>
              <a:t>you</a:t>
            </a:r>
            <a:r>
              <a:rPr lang="nb-NO" baseline="0" dirty="0" smtClean="0"/>
              <a:t> </a:t>
            </a:r>
            <a:r>
              <a:rPr lang="nb-NO" baseline="0" dirty="0" err="1" smtClean="0"/>
              <a:t>work</a:t>
            </a:r>
            <a:r>
              <a:rPr lang="nb-NO" baseline="0" dirty="0" smtClean="0"/>
              <a:t> </a:t>
            </a:r>
          </a:p>
          <a:p>
            <a:pPr marL="171450" indent="-171450">
              <a:buFontTx/>
              <a:buChar char="-"/>
            </a:pPr>
            <a:endParaRPr lang="nb-NO" baseline="0" dirty="0" smtClean="0"/>
          </a:p>
          <a:p>
            <a:r>
              <a:rPr lang="nb-NO" baseline="0" dirty="0" err="1" smtClean="0"/>
              <a:t>Sustainable</a:t>
            </a:r>
            <a:r>
              <a:rPr lang="nb-NO" baseline="0" dirty="0" smtClean="0"/>
              <a:t> </a:t>
            </a:r>
            <a:r>
              <a:rPr lang="nb-NO" baseline="0" dirty="0" err="1" smtClean="0"/>
              <a:t>healt</a:t>
            </a:r>
            <a:r>
              <a:rPr lang="nb-NO" baseline="0" dirty="0" smtClean="0"/>
              <a:t>-, care- and </a:t>
            </a:r>
            <a:r>
              <a:rPr lang="nb-NO" baseline="0" dirty="0" err="1" smtClean="0"/>
              <a:t>welfareservices</a:t>
            </a:r>
            <a:endParaRPr lang="nb-NO" baseline="0" dirty="0" smtClean="0"/>
          </a:p>
          <a:p>
            <a:pPr marL="171450" indent="-171450">
              <a:buFontTx/>
              <a:buChar char="-"/>
            </a:pPr>
            <a:r>
              <a:rPr lang="nb-NO" baseline="0" dirty="0" smtClean="0"/>
              <a:t>Challenge: More </a:t>
            </a:r>
            <a:r>
              <a:rPr lang="nb-NO" baseline="0" dirty="0" err="1" smtClean="0"/>
              <a:t>people</a:t>
            </a:r>
            <a:r>
              <a:rPr lang="nb-NO" baseline="0" dirty="0" smtClean="0"/>
              <a:t>, more </a:t>
            </a:r>
            <a:r>
              <a:rPr lang="nb-NO" baseline="0" dirty="0" err="1" smtClean="0"/>
              <a:t>elderly</a:t>
            </a:r>
            <a:r>
              <a:rPr lang="nb-NO" baseline="0" dirty="0" smtClean="0"/>
              <a:t> </a:t>
            </a:r>
            <a:r>
              <a:rPr lang="nb-NO" baseline="0" dirty="0" err="1" smtClean="0"/>
              <a:t>population</a:t>
            </a:r>
            <a:r>
              <a:rPr lang="nb-NO" baseline="0" dirty="0" smtClean="0"/>
              <a:t>, </a:t>
            </a:r>
            <a:r>
              <a:rPr lang="nb-NO" baseline="0" dirty="0" err="1" smtClean="0"/>
              <a:t>people</a:t>
            </a:r>
            <a:r>
              <a:rPr lang="nb-NO" baseline="0" dirty="0" smtClean="0"/>
              <a:t> </a:t>
            </a:r>
            <a:r>
              <a:rPr lang="nb-NO" baseline="0" dirty="0" err="1" smtClean="0"/>
              <a:t>living</a:t>
            </a:r>
            <a:r>
              <a:rPr lang="nb-NO" baseline="0" dirty="0" smtClean="0"/>
              <a:t> longer </a:t>
            </a:r>
            <a:r>
              <a:rPr lang="nb-NO" baseline="0" dirty="0" err="1" smtClean="0"/>
              <a:t>with</a:t>
            </a:r>
            <a:r>
              <a:rPr lang="nb-NO" baseline="0" dirty="0" smtClean="0"/>
              <a:t> </a:t>
            </a:r>
            <a:r>
              <a:rPr lang="nb-NO" baseline="0" dirty="0" err="1" smtClean="0"/>
              <a:t>disease</a:t>
            </a:r>
            <a:r>
              <a:rPr lang="nb-NO" baseline="0" dirty="0" smtClean="0"/>
              <a:t> and </a:t>
            </a:r>
            <a:r>
              <a:rPr lang="nb-NO" baseline="0" dirty="0" err="1" smtClean="0"/>
              <a:t>injury</a:t>
            </a:r>
            <a:r>
              <a:rPr lang="nb-NO" baseline="0" dirty="0" smtClean="0"/>
              <a:t>, preventive </a:t>
            </a:r>
            <a:r>
              <a:rPr lang="nb-NO" baseline="0" dirty="0" err="1" smtClean="0"/>
              <a:t>work</a:t>
            </a:r>
            <a:endParaRPr lang="nb-NO" baseline="0" dirty="0" smtClean="0"/>
          </a:p>
          <a:p>
            <a:pPr marL="171450" indent="-171450">
              <a:buFontTx/>
              <a:buChar char="-"/>
            </a:pPr>
            <a:r>
              <a:rPr lang="nb-NO" baseline="0" dirty="0" smtClean="0"/>
              <a:t>Solution: </a:t>
            </a:r>
            <a:r>
              <a:rPr lang="nb-NO" baseline="0" dirty="0" err="1" smtClean="0"/>
              <a:t>Tougher</a:t>
            </a:r>
            <a:r>
              <a:rPr lang="nb-NO" baseline="0" dirty="0" smtClean="0"/>
              <a:t> </a:t>
            </a:r>
            <a:r>
              <a:rPr lang="nb-NO" baseline="0" dirty="0" err="1" smtClean="0"/>
              <a:t>prioritation</a:t>
            </a:r>
            <a:r>
              <a:rPr lang="nb-NO" baseline="0" dirty="0" smtClean="0"/>
              <a:t>, more </a:t>
            </a:r>
            <a:r>
              <a:rPr lang="nb-NO" baseline="0" dirty="0" err="1" smtClean="0"/>
              <a:t>innovation</a:t>
            </a:r>
            <a:r>
              <a:rPr lang="nb-NO" baseline="0" dirty="0" smtClean="0"/>
              <a:t>, more </a:t>
            </a:r>
            <a:r>
              <a:rPr lang="nb-NO" baseline="0" dirty="0" err="1" smtClean="0"/>
              <a:t>self-mastery</a:t>
            </a:r>
            <a:endParaRPr lang="nb-NO" baseline="0" dirty="0" smtClean="0"/>
          </a:p>
          <a:p>
            <a:endParaRPr lang="nb-NO" baseline="0" dirty="0" smtClean="0"/>
          </a:p>
          <a:p>
            <a:r>
              <a:rPr lang="nb-NO" baseline="0" dirty="0" err="1" smtClean="0"/>
              <a:t>Inclusive</a:t>
            </a:r>
            <a:r>
              <a:rPr lang="nb-NO" baseline="0" dirty="0" smtClean="0"/>
              <a:t> </a:t>
            </a:r>
            <a:r>
              <a:rPr lang="nb-NO" baseline="0" dirty="0" err="1" smtClean="0"/>
              <a:t>adolescense</a:t>
            </a:r>
            <a:r>
              <a:rPr lang="nb-NO" baseline="0" dirty="0" smtClean="0"/>
              <a:t> </a:t>
            </a:r>
          </a:p>
          <a:p>
            <a:pPr marL="171450" indent="-171450">
              <a:buFontTx/>
              <a:buChar char="-"/>
            </a:pPr>
            <a:r>
              <a:rPr lang="nb-NO" baseline="0" dirty="0" smtClean="0"/>
              <a:t>Challenge: Most </a:t>
            </a:r>
            <a:r>
              <a:rPr lang="nb-NO" baseline="0" dirty="0" err="1" smtClean="0"/>
              <a:t>children</a:t>
            </a:r>
            <a:r>
              <a:rPr lang="nb-NO" baseline="0" dirty="0" smtClean="0"/>
              <a:t> and </a:t>
            </a:r>
            <a:r>
              <a:rPr lang="nb-NO" baseline="0" dirty="0" err="1" smtClean="0"/>
              <a:t>youngsters</a:t>
            </a:r>
            <a:r>
              <a:rPr lang="nb-NO" baseline="0" dirty="0" smtClean="0"/>
              <a:t> </a:t>
            </a:r>
            <a:r>
              <a:rPr lang="nb-NO" baseline="0" dirty="0" err="1" smtClean="0"/>
              <a:t>are</a:t>
            </a:r>
            <a:r>
              <a:rPr lang="nb-NO" baseline="0" dirty="0" smtClean="0"/>
              <a:t> </a:t>
            </a:r>
            <a:r>
              <a:rPr lang="nb-NO" baseline="0" dirty="0" err="1" smtClean="0"/>
              <a:t>doing</a:t>
            </a:r>
            <a:r>
              <a:rPr lang="nb-NO" baseline="0" dirty="0" smtClean="0"/>
              <a:t> </a:t>
            </a:r>
            <a:r>
              <a:rPr lang="nb-NO" baseline="0" dirty="0" err="1" smtClean="0"/>
              <a:t>well</a:t>
            </a:r>
            <a:r>
              <a:rPr lang="nb-NO" baseline="0" dirty="0" smtClean="0"/>
              <a:t>, </a:t>
            </a:r>
            <a:r>
              <a:rPr lang="nb-NO" baseline="0" dirty="0" err="1" smtClean="0"/>
              <a:t>but</a:t>
            </a:r>
            <a:r>
              <a:rPr lang="nb-NO" baseline="0" dirty="0" smtClean="0"/>
              <a:t> </a:t>
            </a:r>
            <a:r>
              <a:rPr lang="nb-NO" baseline="0" dirty="0" err="1" smtClean="0"/>
              <a:t>some</a:t>
            </a:r>
            <a:r>
              <a:rPr lang="nb-NO" baseline="0" dirty="0" smtClean="0"/>
              <a:t> </a:t>
            </a:r>
            <a:r>
              <a:rPr lang="nb-NO" baseline="0" dirty="0" err="1" smtClean="0"/>
              <a:t>are</a:t>
            </a:r>
            <a:r>
              <a:rPr lang="nb-NO" baseline="0" dirty="0" smtClean="0"/>
              <a:t> in </a:t>
            </a:r>
            <a:r>
              <a:rPr lang="nb-NO" baseline="0" dirty="0" err="1" smtClean="0"/>
              <a:t>the</a:t>
            </a:r>
            <a:r>
              <a:rPr lang="nb-NO" baseline="0" dirty="0" smtClean="0"/>
              <a:t> risk </a:t>
            </a:r>
            <a:r>
              <a:rPr lang="nb-NO" baseline="0" dirty="0" err="1" smtClean="0"/>
              <a:t>of</a:t>
            </a:r>
            <a:r>
              <a:rPr lang="nb-NO" baseline="0" dirty="0" smtClean="0"/>
              <a:t> </a:t>
            </a:r>
            <a:r>
              <a:rPr lang="nb-NO" baseline="0" dirty="0" err="1" smtClean="0"/>
              <a:t>beeing</a:t>
            </a:r>
            <a:r>
              <a:rPr lang="nb-NO" baseline="0" dirty="0" smtClean="0"/>
              <a:t> </a:t>
            </a:r>
            <a:r>
              <a:rPr lang="nb-NO" baseline="0" dirty="0" err="1" smtClean="0"/>
              <a:t>drop-outs</a:t>
            </a:r>
            <a:r>
              <a:rPr lang="nb-NO" baseline="0" dirty="0" smtClean="0"/>
              <a:t> </a:t>
            </a:r>
            <a:r>
              <a:rPr lang="nb-NO" baseline="0" dirty="0" err="1" smtClean="0"/>
              <a:t>of</a:t>
            </a:r>
            <a:r>
              <a:rPr lang="nb-NO" baseline="0" dirty="0" smtClean="0"/>
              <a:t> </a:t>
            </a:r>
            <a:r>
              <a:rPr lang="nb-NO" baseline="0" dirty="0" err="1" smtClean="0"/>
              <a:t>school</a:t>
            </a:r>
            <a:r>
              <a:rPr lang="nb-NO" baseline="0" dirty="0" smtClean="0"/>
              <a:t> or </a:t>
            </a:r>
            <a:r>
              <a:rPr lang="nb-NO" baseline="0" dirty="0" err="1" smtClean="0"/>
              <a:t>society</a:t>
            </a:r>
            <a:endParaRPr lang="nb-NO" baseline="0" dirty="0" smtClean="0"/>
          </a:p>
          <a:p>
            <a:pPr marL="171450" indent="-171450">
              <a:buFontTx/>
              <a:buChar char="-"/>
            </a:pPr>
            <a:r>
              <a:rPr lang="nb-NO" baseline="0" dirty="0" smtClean="0"/>
              <a:t>Solution: </a:t>
            </a:r>
            <a:r>
              <a:rPr lang="nb-NO" baseline="0" dirty="0" err="1" smtClean="0"/>
              <a:t>Early</a:t>
            </a:r>
            <a:r>
              <a:rPr lang="nb-NO" baseline="0" dirty="0" smtClean="0"/>
              <a:t> </a:t>
            </a:r>
            <a:r>
              <a:rPr lang="nb-NO" baseline="0" dirty="0" err="1" smtClean="0"/>
              <a:t>efforts</a:t>
            </a:r>
            <a:r>
              <a:rPr lang="nb-NO" baseline="0" dirty="0" smtClean="0"/>
              <a:t> for </a:t>
            </a:r>
            <a:r>
              <a:rPr lang="nb-NO" baseline="0" dirty="0" err="1" smtClean="0"/>
              <a:t>peple</a:t>
            </a:r>
            <a:r>
              <a:rPr lang="nb-NO" baseline="0" dirty="0" smtClean="0"/>
              <a:t> in </a:t>
            </a:r>
            <a:r>
              <a:rPr lang="nb-NO" baseline="0" dirty="0" err="1" smtClean="0"/>
              <a:t>the</a:t>
            </a:r>
            <a:r>
              <a:rPr lang="nb-NO" baseline="0" dirty="0" smtClean="0"/>
              <a:t> risk </a:t>
            </a:r>
            <a:r>
              <a:rPr lang="nb-NO" baseline="0" dirty="0" err="1" smtClean="0"/>
              <a:t>zone</a:t>
            </a:r>
            <a:r>
              <a:rPr lang="nb-NO" baseline="0" dirty="0" smtClean="0"/>
              <a:t>, and </a:t>
            </a:r>
            <a:r>
              <a:rPr lang="nb-NO" baseline="0" dirty="0" err="1" smtClean="0"/>
              <a:t>also</a:t>
            </a:r>
            <a:r>
              <a:rPr lang="nb-NO" baseline="0" dirty="0" smtClean="0"/>
              <a:t> </a:t>
            </a:r>
            <a:r>
              <a:rPr lang="nb-NO" baseline="0" dirty="0" err="1" smtClean="0"/>
              <a:t>measures</a:t>
            </a:r>
            <a:r>
              <a:rPr lang="nb-NO" baseline="0" dirty="0" smtClean="0"/>
              <a:t> </a:t>
            </a:r>
            <a:r>
              <a:rPr lang="nb-NO" baseline="0" dirty="0" err="1" smtClean="0"/>
              <a:t>that</a:t>
            </a:r>
            <a:r>
              <a:rPr lang="nb-NO" baseline="0" dirty="0" smtClean="0"/>
              <a:t> </a:t>
            </a:r>
            <a:r>
              <a:rPr lang="nb-NO" baseline="0" dirty="0" err="1" smtClean="0"/>
              <a:t>are</a:t>
            </a:r>
            <a:r>
              <a:rPr lang="nb-NO" baseline="0" dirty="0" smtClean="0"/>
              <a:t> universal</a:t>
            </a:r>
          </a:p>
          <a:p>
            <a:endParaRPr lang="nb-NO" baseline="0" dirty="0" smtClean="0"/>
          </a:p>
          <a:p>
            <a:r>
              <a:rPr lang="nb-NO" baseline="0" dirty="0" err="1" smtClean="0"/>
              <a:t>Viable</a:t>
            </a:r>
            <a:r>
              <a:rPr lang="nb-NO" baseline="0" dirty="0" smtClean="0"/>
              <a:t> regions, </a:t>
            </a:r>
            <a:r>
              <a:rPr lang="nb-NO" baseline="0" dirty="0" err="1" smtClean="0"/>
              <a:t>cities</a:t>
            </a:r>
            <a:r>
              <a:rPr lang="nb-NO" baseline="0" dirty="0" smtClean="0"/>
              <a:t> and </a:t>
            </a:r>
            <a:r>
              <a:rPr lang="nb-NO" baseline="0" dirty="0" err="1" smtClean="0"/>
              <a:t>districts</a:t>
            </a:r>
            <a:endParaRPr lang="nb-NO" baseline="0" dirty="0" smtClean="0"/>
          </a:p>
          <a:p>
            <a:pPr marL="171450" indent="-171450">
              <a:buFontTx/>
              <a:buChar char="-"/>
            </a:pPr>
            <a:r>
              <a:rPr lang="nb-NO" dirty="0" smtClean="0"/>
              <a:t>Challenge: </a:t>
            </a:r>
            <a:r>
              <a:rPr lang="nb-NO" dirty="0" err="1" smtClean="0"/>
              <a:t>Secure</a:t>
            </a:r>
            <a:r>
              <a:rPr lang="nb-NO" dirty="0" smtClean="0"/>
              <a:t> a </a:t>
            </a:r>
            <a:r>
              <a:rPr lang="nb-NO" dirty="0" err="1" smtClean="0"/>
              <a:t>regionally</a:t>
            </a:r>
            <a:r>
              <a:rPr lang="nb-NO" baseline="0" dirty="0" smtClean="0"/>
              <a:t> </a:t>
            </a:r>
            <a:r>
              <a:rPr lang="nb-NO" baseline="0" dirty="0" err="1" smtClean="0"/>
              <a:t>balanced</a:t>
            </a:r>
            <a:r>
              <a:rPr lang="nb-NO" baseline="0" dirty="0" smtClean="0"/>
              <a:t> and </a:t>
            </a:r>
            <a:r>
              <a:rPr lang="nb-NO" baseline="0" dirty="0" err="1" smtClean="0"/>
              <a:t>environmentally</a:t>
            </a:r>
            <a:r>
              <a:rPr lang="nb-NO" baseline="0" dirty="0" smtClean="0"/>
              <a:t> </a:t>
            </a:r>
            <a:r>
              <a:rPr lang="nb-NO" baseline="0" dirty="0" err="1" smtClean="0"/>
              <a:t>sustainability</a:t>
            </a:r>
            <a:endParaRPr lang="nb-NO" baseline="0" dirty="0" smtClean="0"/>
          </a:p>
          <a:p>
            <a:pPr marL="171450" indent="-171450">
              <a:buFontTx/>
              <a:buChar char="-"/>
            </a:pPr>
            <a:r>
              <a:rPr lang="nb-NO" baseline="0" dirty="0" smtClean="0"/>
              <a:t>Solution: </a:t>
            </a:r>
            <a:r>
              <a:rPr lang="nb-NO" baseline="0" dirty="0" err="1" smtClean="0"/>
              <a:t>Elected</a:t>
            </a:r>
            <a:r>
              <a:rPr lang="nb-NO" baseline="0" dirty="0" smtClean="0"/>
              <a:t> regional </a:t>
            </a:r>
            <a:r>
              <a:rPr lang="nb-NO" baseline="0" dirty="0" err="1" smtClean="0"/>
              <a:t>bodies</a:t>
            </a:r>
            <a:r>
              <a:rPr lang="nb-NO" baseline="0" dirty="0" smtClean="0"/>
              <a:t> taking regional </a:t>
            </a:r>
            <a:r>
              <a:rPr lang="nb-NO" baseline="0" dirty="0" err="1" smtClean="0"/>
              <a:t>leadership</a:t>
            </a:r>
            <a:r>
              <a:rPr lang="nb-NO" baseline="0" dirty="0" smtClean="0"/>
              <a:t>, </a:t>
            </a:r>
            <a:r>
              <a:rPr lang="nb-NO" baseline="0" dirty="0" err="1" smtClean="0"/>
              <a:t>local</a:t>
            </a:r>
            <a:r>
              <a:rPr lang="nb-NO" baseline="0" dirty="0" smtClean="0"/>
              <a:t> </a:t>
            </a:r>
            <a:r>
              <a:rPr lang="nb-NO" baseline="0" dirty="0" err="1" smtClean="0"/>
              <a:t>authorities</a:t>
            </a:r>
            <a:r>
              <a:rPr lang="nb-NO" baseline="0" dirty="0" smtClean="0"/>
              <a:t> front </a:t>
            </a:r>
            <a:r>
              <a:rPr lang="nb-NO" baseline="0" dirty="0" err="1" smtClean="0"/>
              <a:t>soldiers</a:t>
            </a:r>
            <a:r>
              <a:rPr lang="nb-NO" baseline="0" dirty="0" smtClean="0"/>
              <a:t> in </a:t>
            </a:r>
            <a:r>
              <a:rPr lang="nb-NO" baseline="0" dirty="0" err="1" smtClean="0"/>
              <a:t>the</a:t>
            </a:r>
            <a:r>
              <a:rPr lang="nb-NO" baseline="0" dirty="0" smtClean="0"/>
              <a:t> </a:t>
            </a:r>
            <a:r>
              <a:rPr lang="nb-NO" baseline="0" dirty="0" err="1" smtClean="0"/>
              <a:t>battle</a:t>
            </a:r>
            <a:r>
              <a:rPr lang="nb-NO" baseline="0" dirty="0" smtClean="0"/>
              <a:t> </a:t>
            </a:r>
            <a:r>
              <a:rPr lang="nb-NO" baseline="0" dirty="0" err="1" smtClean="0"/>
              <a:t>of</a:t>
            </a:r>
            <a:r>
              <a:rPr lang="nb-NO" baseline="0" dirty="0" smtClean="0"/>
              <a:t> </a:t>
            </a:r>
            <a:r>
              <a:rPr lang="nb-NO" baseline="0" dirty="0" err="1" smtClean="0"/>
              <a:t>climate</a:t>
            </a:r>
            <a:r>
              <a:rPr lang="nb-NO" baseline="0" dirty="0" smtClean="0"/>
              <a:t> </a:t>
            </a:r>
            <a:r>
              <a:rPr lang="nb-NO" baseline="0" dirty="0" err="1" smtClean="0"/>
              <a:t>change</a:t>
            </a:r>
            <a:endParaRPr lang="nb-NO" dirty="0"/>
          </a:p>
        </p:txBody>
      </p:sp>
      <p:sp>
        <p:nvSpPr>
          <p:cNvPr id="4" name="Plassholder for lysbildenummer 3"/>
          <p:cNvSpPr>
            <a:spLocks noGrp="1"/>
          </p:cNvSpPr>
          <p:nvPr>
            <p:ph type="sldNum" sz="quarter" idx="10"/>
          </p:nvPr>
        </p:nvSpPr>
        <p:spPr/>
        <p:txBody>
          <a:bodyPr/>
          <a:lstStyle/>
          <a:p>
            <a:fld id="{292C52BB-4872-4890-93F2-BDC90E7F5D64}" type="slidenum">
              <a:rPr lang="nb-NO" smtClean="0"/>
              <a:t>6</a:t>
            </a:fld>
            <a:endParaRPr lang="nb-NO"/>
          </a:p>
        </p:txBody>
      </p:sp>
    </p:spTree>
    <p:extLst>
      <p:ext uri="{BB962C8B-B14F-4D97-AF65-F5344CB8AC3E}">
        <p14:creationId xmlns:p14="http://schemas.microsoft.com/office/powerpoint/2010/main" val="242532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4572000" cy="3429000"/>
          </a:xfrm>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Times New Roman" pitchFamily="18" charset="0"/>
                <a:ea typeface="+mn-ea"/>
                <a:cs typeface="+mn-cs"/>
              </a:rPr>
              <a:t>Undersøkelsene</a:t>
            </a:r>
            <a:r>
              <a:rPr lang="nb-NO" sz="1200" kern="1200" baseline="0" dirty="0" smtClean="0">
                <a:solidFill>
                  <a:schemeClr val="tx1"/>
                </a:solidFill>
                <a:effectLst/>
                <a:latin typeface="Times New Roman" pitchFamily="18" charset="0"/>
                <a:ea typeface="+mn-ea"/>
                <a:cs typeface="+mn-cs"/>
              </a:rPr>
              <a:t> som gjennomføres for KRD </a:t>
            </a:r>
            <a:r>
              <a:rPr lang="nb-NO" sz="1200" kern="1200" baseline="0" dirty="0" err="1" smtClean="0">
                <a:solidFill>
                  <a:schemeClr val="tx1"/>
                </a:solidFill>
                <a:effectLst/>
                <a:latin typeface="Times New Roman" pitchFamily="18" charset="0"/>
                <a:ea typeface="+mn-ea"/>
                <a:cs typeface="+mn-cs"/>
              </a:rPr>
              <a:t>ifm</a:t>
            </a:r>
            <a:r>
              <a:rPr lang="nb-NO" sz="1200" kern="1200" baseline="0" dirty="0" smtClean="0">
                <a:solidFill>
                  <a:schemeClr val="tx1"/>
                </a:solidFill>
                <a:effectLst/>
                <a:latin typeface="Times New Roman" pitchFamily="18" charset="0"/>
                <a:ea typeface="+mn-ea"/>
                <a:cs typeface="+mn-cs"/>
              </a:rPr>
              <a:t> hvert lokalvalg </a:t>
            </a:r>
            <a:r>
              <a:rPr lang="nb-NO" sz="1200" kern="1200" dirty="0" smtClean="0">
                <a:solidFill>
                  <a:schemeClr val="tx1"/>
                </a:solidFill>
                <a:effectLst/>
                <a:latin typeface="Times New Roman" pitchFamily="18" charset="0"/>
                <a:ea typeface="+mn-ea"/>
                <a:cs typeface="+mn-cs"/>
              </a:rPr>
              <a:t>viser at lokaldemokratiet har massiv og bred støtte i befolkningen. </a:t>
            </a:r>
          </a:p>
          <a:p>
            <a:endParaRPr lang="nb-NO" sz="1200" kern="1200" dirty="0" smtClean="0">
              <a:solidFill>
                <a:schemeClr val="tx1"/>
              </a:solidFill>
              <a:effectLst/>
              <a:latin typeface="Times New Roman" pitchFamily="18" charset="0"/>
              <a:ea typeface="+mn-ea"/>
              <a:cs typeface="+mn-cs"/>
            </a:endParaRPr>
          </a:p>
          <a:p>
            <a:r>
              <a:rPr lang="nb-NO" sz="1200" kern="1200" dirty="0" smtClean="0">
                <a:solidFill>
                  <a:schemeClr val="tx1"/>
                </a:solidFill>
                <a:effectLst/>
                <a:latin typeface="Times New Roman" pitchFamily="18" charset="0"/>
                <a:ea typeface="+mn-ea"/>
                <a:cs typeface="+mn-cs"/>
              </a:rPr>
              <a:t>Også lokaldemokratiundersøkelsen</a:t>
            </a:r>
            <a:r>
              <a:rPr lang="nb-NO" sz="1200" kern="1200" baseline="0" dirty="0" smtClean="0">
                <a:solidFill>
                  <a:schemeClr val="tx1"/>
                </a:solidFill>
                <a:effectLst/>
                <a:latin typeface="Times New Roman" pitchFamily="18" charset="0"/>
                <a:ea typeface="+mn-ea"/>
                <a:cs typeface="+mn-cs"/>
              </a:rPr>
              <a:t> til om lag 25 000 innbyggere, som KS og KRD har samarbeidet om, viser at lokaldemokratiet står sterkt i befolkningen. </a:t>
            </a:r>
            <a:r>
              <a:rPr lang="nb-NO" sz="1200" dirty="0" smtClean="0"/>
              <a:t>Baldersheim og Rose, </a:t>
            </a:r>
            <a:r>
              <a:rPr lang="nb-NO" sz="1200" dirty="0" err="1" smtClean="0"/>
              <a:t>Uio</a:t>
            </a:r>
            <a:r>
              <a:rPr lang="nb-NO" sz="1200" dirty="0" smtClean="0"/>
              <a:t> for KS og KRD: Hvordan fungerer lokaldemokratiet?</a:t>
            </a:r>
          </a:p>
          <a:p>
            <a:r>
              <a:rPr lang="nb-NO" sz="1200" dirty="0" smtClean="0"/>
              <a:t>Innbyggerdelen i lokaldemokratiundersøkelsen, basert på svar fra om lag 25 000 innbyggere, </a:t>
            </a:r>
            <a:r>
              <a:rPr lang="nb-NO" sz="1200" dirty="0" err="1" smtClean="0"/>
              <a:t>repr</a:t>
            </a:r>
            <a:r>
              <a:rPr lang="nb-NO" sz="1200" dirty="0" smtClean="0"/>
              <a:t> utvalg pr tlf.</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«Vi vet fra tidligere undersøkelser at gode tjenester er svært viktig for innbyggerne, men det er faktisk under halvparten av innbyggerne som ser tjenestetilbudet som viktigere enn lokaldemokratiet. Og i en slik avveining framstår lokaldemokratiet som viktigst i alle kommunegrupper.» </a:t>
            </a:r>
          </a:p>
          <a:p>
            <a:r>
              <a:rPr lang="nb-NO" sz="1200" dirty="0" smtClean="0"/>
              <a:t>Baldersheim og Rose, </a:t>
            </a:r>
            <a:r>
              <a:rPr lang="nb-NO" sz="1200" dirty="0" err="1" smtClean="0"/>
              <a:t>Uio</a:t>
            </a:r>
            <a:r>
              <a:rPr lang="nb-NO" sz="1200" dirty="0" smtClean="0"/>
              <a:t> for KS og KRD: Hvordan fungerer lokaldemokratiet?</a:t>
            </a:r>
          </a:p>
          <a:p>
            <a:r>
              <a:rPr lang="nb-NO" sz="1200" dirty="0" smtClean="0"/>
              <a:t>Innbyggerdelen i lokaldemokratiundersøkelsen. </a:t>
            </a:r>
          </a:p>
          <a:p>
            <a:endParaRPr lang="nb-NO" dirty="0" smtClean="0"/>
          </a:p>
          <a:p>
            <a:endParaRPr lang="nb-NO" dirty="0" smtClean="0"/>
          </a:p>
          <a:p>
            <a:endParaRPr lang="nb-NO" dirty="0" smtClean="0"/>
          </a:p>
          <a:p>
            <a:r>
              <a:rPr lang="nb-NO" dirty="0" smtClean="0"/>
              <a:t>Helt enig 12,4% 2Nokså enig 23,6% 3Nokså uenig 28,6%4 Helt uenig 35,4% Det betyr at 64 pst er nokså eller helt uenige</a:t>
            </a:r>
            <a:r>
              <a:rPr lang="nb-NO" baseline="0" dirty="0" smtClean="0"/>
              <a:t> i påstanden.</a:t>
            </a:r>
            <a:endParaRPr lang="nb-NO" dirty="0"/>
          </a:p>
        </p:txBody>
      </p:sp>
      <p:sp>
        <p:nvSpPr>
          <p:cNvPr id="4" name="Plassholder for lysbildenummer 3"/>
          <p:cNvSpPr>
            <a:spLocks noGrp="1"/>
          </p:cNvSpPr>
          <p:nvPr>
            <p:ph type="sldNum" sz="quarter" idx="10"/>
          </p:nvPr>
        </p:nvSpPr>
        <p:spPr/>
        <p:txBody>
          <a:bodyPr/>
          <a:lstStyle/>
          <a:p>
            <a:fld id="{9624AC06-7A1B-4125-B619-5D8E5AFA2C1A}"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39249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458754">
              <a:defRPr/>
            </a:pPr>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337579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resultatene</a:t>
            </a:r>
            <a:r>
              <a:rPr lang="nb-NO" baseline="0" dirty="0" smtClean="0"/>
              <a:t> fra sist KS </a:t>
            </a:r>
            <a:r>
              <a:rPr lang="nb-NO" baseline="0" dirty="0" err="1" smtClean="0"/>
              <a:t>initerte</a:t>
            </a:r>
            <a:r>
              <a:rPr lang="nb-NO" baseline="0" dirty="0" smtClean="0"/>
              <a:t> lokaldemokratiundersøkelse – i 2009/2010, slik de ble sammenfattet i rapporten «Hvor godt er lokaldemokratiet» - som ligger tilgjengelig på bedrekommune.no</a:t>
            </a:r>
            <a:endParaRPr lang="nb-NO" dirty="0" smtClean="0"/>
          </a:p>
          <a:p>
            <a:endParaRPr lang="nb-NO" dirty="0" smtClean="0"/>
          </a:p>
          <a:p>
            <a:r>
              <a:rPr lang="nb-NO" dirty="0" smtClean="0"/>
              <a:t>Om lokaldemokratiundersøkelse 2009/2010:</a:t>
            </a:r>
          </a:p>
          <a:p>
            <a:pPr>
              <a:buFont typeface="Arial" panose="020B0604020202020204" pitchFamily="34" charset="0"/>
              <a:buChar char="•"/>
            </a:pPr>
            <a:r>
              <a:rPr lang="nb-NO" dirty="0" smtClean="0"/>
              <a:t>91 kommuner deltok</a:t>
            </a:r>
          </a:p>
          <a:p>
            <a:pPr>
              <a:buFont typeface="Arial" panose="020B0604020202020204" pitchFamily="34" charset="0"/>
              <a:buChar char="•"/>
            </a:pPr>
            <a:r>
              <a:rPr lang="nb-NO" dirty="0" smtClean="0"/>
              <a:t>Omlag 25 000 innbyggere og 2 500 folkevalgte</a:t>
            </a:r>
          </a:p>
          <a:p>
            <a:pPr>
              <a:buFont typeface="Arial" panose="020B0604020202020204" pitchFamily="34" charset="0"/>
              <a:buChar char="•"/>
            </a:pPr>
            <a:r>
              <a:rPr lang="nb-NO" dirty="0" smtClean="0"/>
              <a:t>Skapte gode debatter om lokaldemokratiets tilstand. </a:t>
            </a:r>
          </a:p>
          <a:p>
            <a:pPr>
              <a:buFont typeface="Arial" panose="020B0604020202020204" pitchFamily="34" charset="0"/>
              <a:buChar char="•"/>
            </a:pPr>
            <a:r>
              <a:rPr lang="nb-NO" dirty="0" smtClean="0"/>
              <a:t>Mye godt lokaldemokratiarbeid</a:t>
            </a:r>
          </a:p>
          <a:p>
            <a:endParaRPr lang="nb-NO" dirty="0" smtClean="0"/>
          </a:p>
          <a:p>
            <a:r>
              <a:rPr lang="nb-NO" dirty="0" smtClean="0"/>
              <a:t>De 4 dimensjonene omhandler;</a:t>
            </a:r>
          </a:p>
          <a:p>
            <a:r>
              <a:rPr lang="nb-NO" dirty="0" smtClean="0"/>
              <a:t>- Pålitelig styre: tillit til folkevalgtes redelighet og styringsorganenes virkemåte </a:t>
            </a:r>
          </a:p>
          <a:p>
            <a:r>
              <a:rPr lang="nb-NO" dirty="0" smtClean="0"/>
              <a:t>- Ansvarlig styre: at innbyggerne kan følge med i politikken og stille de styrende til ansvar </a:t>
            </a:r>
          </a:p>
          <a:p>
            <a:r>
              <a:rPr lang="nb-NO" dirty="0" smtClean="0"/>
              <a:t>- Borgernært styre: muligheter for innbyggerne å delta i og påvirke politikken </a:t>
            </a:r>
          </a:p>
          <a:p>
            <a:r>
              <a:rPr lang="nb-NO" dirty="0" smtClean="0"/>
              <a:t>- Effektivt styre: evne til å levere tjenester som er i samsvar med innbyggernes behov, samt de folkevalgtes evne til å styre kommunen. </a:t>
            </a:r>
          </a:p>
          <a:p>
            <a:endParaRPr lang="nb-NO" dirty="0" smtClean="0"/>
          </a:p>
          <a:p>
            <a:r>
              <a:rPr lang="nb-NO" u="sng" dirty="0" smtClean="0"/>
              <a:t>Hovedbildet</a:t>
            </a:r>
            <a:r>
              <a:rPr lang="nb-NO" dirty="0" smtClean="0"/>
              <a:t> fra 2010 som tegnes i det samlede datamaterialet, er at det er store variasjoner kommunene i mellom med hensyn til hvor godt de oppfyller de krav som demokrati-standardene stiller. </a:t>
            </a:r>
          </a:p>
          <a:p>
            <a:endParaRPr lang="nb-NO" dirty="0" smtClean="0"/>
          </a:p>
          <a:p>
            <a:r>
              <a:rPr lang="nb-NO" dirty="0" smtClean="0"/>
              <a:t>Fra </a:t>
            </a:r>
            <a:r>
              <a:rPr lang="nb-NO" i="1" u="sng" dirty="0" smtClean="0"/>
              <a:t>innbyggerne</a:t>
            </a:r>
            <a:r>
              <a:rPr lang="nb-NO" i="1" dirty="0" smtClean="0"/>
              <a:t> </a:t>
            </a:r>
            <a:r>
              <a:rPr lang="nb-NO" dirty="0" smtClean="0"/>
              <a:t>får kommunene best attest for effektivt styre. Det store flertall av innbyggerne er fornøyd med tjenestetilbudet. Kommunene vurderes dårligst når det gjelder borgernært styre. Her kan kommunene gjøre mer for å dra innbyggerne med i styre og stell lokalt. Pålitelighet og ansvarlighet vurderes som middels. De minste kommunene får gjennomgående best attest fra innbyggerne (unntatt med hensyn til effektivt styre, der det er liten forskjell). </a:t>
            </a:r>
          </a:p>
          <a:p>
            <a:endParaRPr lang="nb-NO" dirty="0" smtClean="0"/>
          </a:p>
          <a:p>
            <a:r>
              <a:rPr lang="nb-NO" i="1" dirty="0" smtClean="0"/>
              <a:t>De </a:t>
            </a:r>
            <a:r>
              <a:rPr lang="nb-NO" i="1" u="sng" dirty="0" smtClean="0"/>
              <a:t>folkevalgte</a:t>
            </a:r>
            <a:r>
              <a:rPr lang="nb-NO" i="1" dirty="0" smtClean="0"/>
              <a:t> </a:t>
            </a:r>
            <a:r>
              <a:rPr lang="nb-NO" dirty="0" smtClean="0"/>
              <a:t>har gjennomgående en mer positiv vurdering av de spørsmål der deres svar kan sammenlignes med innbyggernes. Dette gjelder særlig synet på pålitelighet og ansvarlighet. De aksepterer ikke i samme grad som innbyggerne at særinteresser dominerer i beslutningsprosessene, eller at partiene har liten betydning for kommunenes politikk </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10</a:t>
            </a:fld>
            <a:endParaRPr lang="nb-NO"/>
          </a:p>
        </p:txBody>
      </p:sp>
    </p:spTree>
    <p:extLst>
      <p:ext uri="{BB962C8B-B14F-4D97-AF65-F5344CB8AC3E}">
        <p14:creationId xmlns:p14="http://schemas.microsoft.com/office/powerpoint/2010/main" val="28828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The Mayors at </a:t>
            </a:r>
            <a:r>
              <a:rPr lang="nb-NO" dirty="0" err="1" smtClean="0"/>
              <a:t>the</a:t>
            </a:r>
            <a:r>
              <a:rPr lang="nb-NO" baseline="0" dirty="0" smtClean="0"/>
              <a:t> Royal Castle in May 2014 – </a:t>
            </a:r>
            <a:r>
              <a:rPr lang="nb-NO" baseline="0" dirty="0" err="1" smtClean="0"/>
              <a:t>the</a:t>
            </a:r>
            <a:r>
              <a:rPr lang="nb-NO" baseline="0" dirty="0" smtClean="0"/>
              <a:t> </a:t>
            </a:r>
            <a:r>
              <a:rPr lang="nb-NO" dirty="0" smtClean="0">
                <a:effectLst/>
              </a:rPr>
              <a:t>200 </a:t>
            </a:r>
            <a:r>
              <a:rPr lang="nb-NO" dirty="0" err="1" smtClean="0">
                <a:effectLst/>
              </a:rPr>
              <a:t>years</a:t>
            </a:r>
            <a:r>
              <a:rPr lang="nb-NO" dirty="0" smtClean="0">
                <a:effectLst/>
              </a:rPr>
              <a:t> </a:t>
            </a:r>
            <a:r>
              <a:rPr lang="nb-NO" dirty="0" err="1" smtClean="0">
                <a:effectLst/>
              </a:rPr>
              <a:t>anniversary</a:t>
            </a:r>
            <a:r>
              <a:rPr lang="nb-NO" dirty="0" smtClean="0">
                <a:effectLst/>
              </a:rPr>
              <a:t> </a:t>
            </a:r>
            <a:r>
              <a:rPr lang="nb-NO" dirty="0" err="1" smtClean="0">
                <a:effectLst/>
              </a:rPr>
              <a:t>of</a:t>
            </a:r>
            <a:r>
              <a:rPr lang="nb-NO" dirty="0" smtClean="0">
                <a:effectLst/>
              </a:rPr>
              <a:t> </a:t>
            </a:r>
            <a:r>
              <a:rPr lang="nb-NO" dirty="0" err="1" smtClean="0">
                <a:effectLst/>
              </a:rPr>
              <a:t>the</a:t>
            </a:r>
            <a:r>
              <a:rPr lang="nb-NO" dirty="0" smtClean="0">
                <a:effectLst/>
              </a:rPr>
              <a:t> </a:t>
            </a:r>
            <a:r>
              <a:rPr lang="nb-NO" dirty="0" err="1" smtClean="0">
                <a:effectLst/>
              </a:rPr>
              <a:t>Constitution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048C8CAB-B111-434B-9BF8-06348A0FD32B}" type="slidenum">
              <a:rPr lang="nb-NO" smtClean="0"/>
              <a:t>11</a:t>
            </a:fld>
            <a:endParaRPr lang="nb-NO"/>
          </a:p>
        </p:txBody>
      </p:sp>
    </p:spTree>
    <p:extLst>
      <p:ext uri="{BB962C8B-B14F-4D97-AF65-F5344CB8AC3E}">
        <p14:creationId xmlns:p14="http://schemas.microsoft.com/office/powerpoint/2010/main" val="77754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dirty="0" smtClean="0"/>
              <a:t>Deltakelse</a:t>
            </a:r>
            <a:r>
              <a:rPr lang="nb-NO" sz="1200" b="0" baseline="0" dirty="0" smtClean="0"/>
              <a:t> mellom valg - i</a:t>
            </a:r>
            <a:r>
              <a:rPr lang="nb-NO" sz="1200" baseline="0" dirty="0" smtClean="0"/>
              <a:t>nnenfor rammen av det </a:t>
            </a:r>
            <a:r>
              <a:rPr lang="nb-NO" sz="1200" u="sng" baseline="0" dirty="0" smtClean="0"/>
              <a:t>representative demokratiet </a:t>
            </a:r>
            <a:r>
              <a:rPr lang="nb-NO" sz="1200" baseline="0" dirty="0" smtClean="0"/>
              <a:t>– et supplement</a:t>
            </a:r>
          </a:p>
          <a:p>
            <a:r>
              <a:rPr lang="nb-NO" sz="1200" b="0" dirty="0" smtClean="0"/>
              <a:t>Hvorfor?</a:t>
            </a:r>
            <a:r>
              <a:rPr lang="nb-NO" sz="1200" b="0" baseline="0" dirty="0" smtClean="0"/>
              <a:t> </a:t>
            </a:r>
            <a:r>
              <a:rPr lang="nb-NO" sz="1200" baseline="0" dirty="0" smtClean="0"/>
              <a:t>Vedtak skal være i tråd med innbyggernes ønsker og behov</a:t>
            </a:r>
            <a:endParaRPr lang="nb-NO" sz="1200" b="0" baseline="0" dirty="0" smtClean="0"/>
          </a:p>
          <a:p>
            <a:pPr marL="171450" indent="-171450">
              <a:buFontTx/>
              <a:buChar char="-"/>
            </a:pPr>
            <a:r>
              <a:rPr lang="nb-NO" sz="1200" b="0" dirty="0" smtClean="0"/>
              <a:t>Lokal informasjon, kunnskap og flere stemmer kanaliseres inn</a:t>
            </a:r>
          </a:p>
          <a:p>
            <a:pPr marL="171450" indent="-171450">
              <a:buFontTx/>
              <a:buChar char="-"/>
            </a:pPr>
            <a:r>
              <a:rPr lang="nb-NO" sz="1200" b="0" dirty="0" smtClean="0"/>
              <a:t>Beslutninger blir bedre, mer treffsikre og lettere å gjennomføre</a:t>
            </a:r>
          </a:p>
          <a:p>
            <a:pPr marL="171450" indent="-171450">
              <a:buFontTx/>
              <a:buChar char="-"/>
            </a:pPr>
            <a:r>
              <a:rPr lang="nb-NO" sz="1200" b="0" dirty="0" smtClean="0"/>
              <a:t>Folkevalgte blir bedre i stand til å representere innbyggerne </a:t>
            </a:r>
          </a:p>
          <a:p>
            <a:pPr marL="171450" indent="-171450">
              <a:buFontTx/>
              <a:buChar char="-"/>
            </a:pPr>
            <a:r>
              <a:rPr lang="nb-NO" sz="1200" b="0" dirty="0" smtClean="0"/>
              <a:t>Innbyggerne får høyere tillit til at de folkevalgte lytter til dem og ser hva som er deres behov</a:t>
            </a:r>
          </a:p>
          <a:p>
            <a:pPr marL="171450" indent="-171450">
              <a:buFontTx/>
              <a:buChar char="-"/>
            </a:pPr>
            <a:r>
              <a:rPr lang="nb-NO" sz="1200" dirty="0" smtClean="0"/>
              <a:t>Handler</a:t>
            </a:r>
            <a:r>
              <a:rPr lang="nb-NO" sz="1200" baseline="0" dirty="0" smtClean="0"/>
              <a:t> ikke bare om rett til å delta, men også om kvalitet på beslutningene</a:t>
            </a:r>
          </a:p>
          <a:p>
            <a:pPr marL="0" indent="0">
              <a:buFontTx/>
              <a:buNone/>
            </a:pPr>
            <a:endParaRPr lang="nb-NO" sz="1200" baseline="0" dirty="0" smtClean="0"/>
          </a:p>
          <a:p>
            <a:pPr marL="0" indent="0">
              <a:buFontTx/>
              <a:buNone/>
            </a:pPr>
            <a:r>
              <a:rPr lang="nb-NO" sz="1200" baseline="0" dirty="0" smtClean="0"/>
              <a:t>Spesielt viktig mot grupper som deltar mindre i valg/som ellers ikke roper høyest: ungdom, innvandrerbefolkning</a:t>
            </a:r>
          </a:p>
          <a:p>
            <a:pPr marL="0" lvl="1" indent="0">
              <a:buNone/>
            </a:pPr>
            <a:endParaRPr lang="nb-NO" sz="1200" baseline="0" dirty="0" smtClean="0"/>
          </a:p>
          <a:p>
            <a:pPr marL="0" lvl="1" indent="0">
              <a:buNone/>
            </a:pPr>
            <a:r>
              <a:rPr lang="nb-NO" sz="1200" baseline="0" dirty="0" smtClean="0"/>
              <a:t>Rapporten «Lokalpolitisk lederskap og medvirkning ved kommunesammenslåinger»</a:t>
            </a:r>
          </a:p>
          <a:p>
            <a:pPr marL="0" lvl="1" indent="0">
              <a:buNone/>
            </a:pPr>
            <a:r>
              <a:rPr lang="nb-NO" sz="1200" baseline="0" dirty="0" smtClean="0"/>
              <a:t>Innbyggerdialog og medvirkning i sammenslåtte kommuner</a:t>
            </a:r>
          </a:p>
          <a:p>
            <a:pPr marL="0" lvl="1" indent="0">
              <a:buNone/>
            </a:pPr>
            <a:r>
              <a:rPr lang="nb-NO" sz="2800" b="1" dirty="0" smtClean="0"/>
              <a:t>Nærdemokratiorganer (</a:t>
            </a:r>
            <a:r>
              <a:rPr lang="nb-NO" sz="2800" b="0" dirty="0" smtClean="0"/>
              <a:t>nordiske</a:t>
            </a:r>
            <a:r>
              <a:rPr lang="nb-NO" sz="2800" b="0" baseline="0" dirty="0" smtClean="0"/>
              <a:t> erfaringer)</a:t>
            </a:r>
            <a:endParaRPr lang="nb-NO" sz="2800" b="1" dirty="0" smtClean="0"/>
          </a:p>
          <a:p>
            <a:pPr marL="971550" lvl="2" indent="-571500"/>
            <a:r>
              <a:rPr lang="nb-NO" sz="2800" dirty="0" smtClean="0"/>
              <a:t>Kan sikre medvirkning fra ulike deler av kommunen</a:t>
            </a:r>
          </a:p>
          <a:p>
            <a:pPr marL="971550" lvl="2" indent="-571500"/>
            <a:r>
              <a:rPr lang="nb-NO" sz="2800" dirty="0" smtClean="0"/>
              <a:t>Kan bidra til å bevare gamle identiteter</a:t>
            </a:r>
          </a:p>
          <a:p>
            <a:pPr marL="0" lvl="1" indent="0">
              <a:buNone/>
            </a:pPr>
            <a:r>
              <a:rPr lang="nb-NO" sz="2800" b="1" dirty="0" smtClean="0"/>
              <a:t>Tverrgående rådgivende komiteer/Ad hoc utvalg </a:t>
            </a:r>
            <a:r>
              <a:rPr lang="nb-NO" sz="2800" b="0" dirty="0" smtClean="0"/>
              <a:t>(norske og danske erfaringer)</a:t>
            </a:r>
          </a:p>
          <a:p>
            <a:pPr marL="971550" lvl="2" indent="-571500"/>
            <a:r>
              <a:rPr lang="nb-NO" sz="2800" dirty="0" smtClean="0"/>
              <a:t>Kan virke integrerende på tvers av gamle kommunegrenser</a:t>
            </a:r>
          </a:p>
          <a:p>
            <a:endParaRPr lang="nb-NO" sz="1200" b="1" dirty="0" smtClean="0"/>
          </a:p>
          <a:p>
            <a:endParaRPr lang="nb-NO" b="0" dirty="0"/>
          </a:p>
        </p:txBody>
      </p:sp>
      <p:sp>
        <p:nvSpPr>
          <p:cNvPr id="4" name="Plassholder for lysbildenummer 3"/>
          <p:cNvSpPr>
            <a:spLocks noGrp="1"/>
          </p:cNvSpPr>
          <p:nvPr>
            <p:ph type="sldNum" sz="quarter" idx="10"/>
          </p:nvPr>
        </p:nvSpPr>
        <p:spPr/>
        <p:txBody>
          <a:bodyPr/>
          <a:lstStyle/>
          <a:p>
            <a:fld id="{F37192DA-7670-4FFD-8655-03279177DEE5}" type="slidenum">
              <a:rPr lang="nb-NO" smtClean="0"/>
              <a:t>12</a:t>
            </a:fld>
            <a:endParaRPr lang="nb-NO"/>
          </a:p>
        </p:txBody>
      </p:sp>
    </p:spTree>
    <p:extLst>
      <p:ext uri="{BB962C8B-B14F-4D97-AF65-F5344CB8AC3E}">
        <p14:creationId xmlns:p14="http://schemas.microsoft.com/office/powerpoint/2010/main" val="37529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smtClean="0"/>
              <a:t>KS markerte</a:t>
            </a:r>
            <a:r>
              <a:rPr lang="nb-NO" baseline="0" dirty="0" smtClean="0"/>
              <a:t> sammen med Stortinget FNs internasjonale migrasjonsdag den 18.desember 2016 </a:t>
            </a:r>
          </a:p>
          <a:p>
            <a:pPr marL="171450" indent="-171450">
              <a:buFontTx/>
              <a:buChar char="-"/>
            </a:pPr>
            <a:r>
              <a:rPr lang="nb-NO" baseline="0" dirty="0" smtClean="0"/>
              <a:t>KS har om lag hvert 2 år egne møter med de partipolitiske ungdomsorganisasjonene + representanter fra det norske ungdomsrådet LNU ( I Danmark – DUF og i Sverige LSU og i Finland </a:t>
            </a:r>
            <a:r>
              <a:rPr lang="nb-NO" baseline="0" dirty="0" err="1" smtClean="0"/>
              <a:t>Alliansi</a:t>
            </a:r>
            <a:r>
              <a:rPr lang="nb-NO" baseline="0" dirty="0" smtClean="0"/>
              <a:t> ) </a:t>
            </a:r>
            <a:endParaRPr lang="nb-NO" dirty="0"/>
          </a:p>
        </p:txBody>
      </p:sp>
      <p:sp>
        <p:nvSpPr>
          <p:cNvPr id="4" name="Plassholder for lysbildenummer 3"/>
          <p:cNvSpPr>
            <a:spLocks noGrp="1"/>
          </p:cNvSpPr>
          <p:nvPr>
            <p:ph type="sldNum" sz="quarter" idx="10"/>
          </p:nvPr>
        </p:nvSpPr>
        <p:spPr/>
        <p:txBody>
          <a:bodyPr/>
          <a:lstStyle/>
          <a:p>
            <a:fld id="{60A4D37E-E944-41DA-B626-797D9C614B5B}" type="slidenum">
              <a:rPr lang="nb-NO" smtClean="0"/>
              <a:t>13</a:t>
            </a:fld>
            <a:endParaRPr lang="nb-NO"/>
          </a:p>
        </p:txBody>
      </p:sp>
    </p:spTree>
    <p:extLst>
      <p:ext uri="{BB962C8B-B14F-4D97-AF65-F5344CB8AC3E}">
        <p14:creationId xmlns:p14="http://schemas.microsoft.com/office/powerpoint/2010/main" val="404776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172558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10246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84732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09.09.2016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273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09.09.2016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679335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09.09.2016</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050296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09.09.2016</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867927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09.09.2016</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40003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09.09.2016</a:t>
            </a:fld>
            <a:endParaRPr lang="nb-NO"/>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457201" y="2082801"/>
            <a:ext cx="8229600" cy="372010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7440263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09.09.2016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5699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09.09.2016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4059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09.09.2016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5082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09.09.2016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29826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3660441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1" y="392338"/>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1540636"/>
            <a:ext cx="8229600" cy="4487929"/>
          </a:xfrm>
        </p:spPr>
        <p:txBody>
          <a:bodyPr/>
          <a:lstStyle>
            <a:lvl1pPr defTabSz="355600">
              <a:spcBef>
                <a:spcPts val="600"/>
              </a:spcBef>
              <a:spcAft>
                <a:spcPts val="600"/>
              </a:spcAft>
              <a:defRPr/>
            </a:lvl1pPr>
            <a:lvl2pPr marL="742950" indent="-387350">
              <a:spcBef>
                <a:spcPts val="0"/>
              </a:spcBef>
              <a:spcAft>
                <a:spcPts val="600"/>
              </a:spcAft>
              <a:defRPr sz="2200"/>
            </a:lvl2pPr>
            <a:lvl3pPr marL="987425" indent="-266700">
              <a:spcBef>
                <a:spcPts val="0"/>
              </a:spcBef>
              <a:spcAft>
                <a:spcPts val="600"/>
              </a:spcAft>
              <a:defRPr sz="2000"/>
            </a:lvl3pPr>
            <a:lvl4pPr marL="1343025" indent="-355600">
              <a:spcBef>
                <a:spcPts val="0"/>
              </a:spcBef>
              <a:spcAft>
                <a:spcPts val="600"/>
              </a:spcAft>
              <a:defRPr sz="1800"/>
            </a:lvl4pPr>
            <a:lvl5pPr marL="1708150" indent="-365125">
              <a:spcBef>
                <a:spcPts val="0"/>
              </a:spcBef>
              <a:spcAft>
                <a:spcPts val="600"/>
              </a:spcAft>
              <a:tabLst>
                <a:tab pos="1617663" algn="l"/>
              </a:tabLst>
              <a:defRPr sz="1600"/>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4500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389162"/>
            <a:ext cx="8229600" cy="1143000"/>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535464"/>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535464"/>
            <a:ext cx="4038600" cy="4525963"/>
          </a:xfrm>
        </p:spPr>
        <p:txBody>
          <a:bodyPr/>
          <a:lstStyle>
            <a:lvl1pPr algn="l" defTabSz="457200" rtl="0" eaLnBrk="1" latinLnBrk="0" hangingPunct="1">
              <a:spcBef>
                <a:spcPct val="20000"/>
              </a:spcBef>
              <a:buFont typeface="Arial"/>
              <a:defRPr lang="nb-NO" sz="2400" kern="1200" dirty="0" smtClean="0">
                <a:solidFill>
                  <a:srgbClr val="001A58"/>
                </a:solidFill>
                <a:latin typeface="+mn-lt"/>
                <a:ea typeface="+mn-ea"/>
                <a:cs typeface="+mn-cs"/>
              </a:defRPr>
            </a:lvl1pPr>
            <a:lvl2pPr algn="l" defTabSz="457200" rtl="0" eaLnBrk="1" latinLnBrk="0" hangingPunct="1">
              <a:spcBef>
                <a:spcPct val="20000"/>
              </a:spcBef>
              <a:buFont typeface="Arial"/>
              <a:defRPr lang="nb-NO" sz="2200" kern="1200" dirty="0" smtClean="0">
                <a:solidFill>
                  <a:srgbClr val="001A58"/>
                </a:solidFill>
                <a:latin typeface="+mn-lt"/>
                <a:ea typeface="+mn-ea"/>
                <a:cs typeface="+mn-cs"/>
              </a:defRPr>
            </a:lvl2pPr>
            <a:lvl3pPr algn="l" defTabSz="457200" rtl="0" eaLnBrk="1" latinLnBrk="0" hangingPunct="1">
              <a:spcBef>
                <a:spcPct val="20000"/>
              </a:spcBef>
              <a:buFont typeface="Arial"/>
              <a:defRPr lang="nb-NO" sz="2000" kern="1200" dirty="0" smtClean="0">
                <a:solidFill>
                  <a:srgbClr val="001A58"/>
                </a:solidFill>
                <a:latin typeface="+mn-lt"/>
                <a:ea typeface="+mn-ea"/>
                <a:cs typeface="+mn-cs"/>
              </a:defRPr>
            </a:lvl3pPr>
            <a:lvl4pPr algn="l" defTabSz="457200" rtl="0" eaLnBrk="1" latinLnBrk="0" hangingPunct="1">
              <a:spcBef>
                <a:spcPct val="20000"/>
              </a:spcBef>
              <a:buFont typeface="Arial"/>
              <a:defRPr lang="nb-NO" sz="1800" kern="1200" dirty="0" smtClean="0">
                <a:solidFill>
                  <a:srgbClr val="001A58"/>
                </a:solidFill>
                <a:latin typeface="+mn-lt"/>
                <a:ea typeface="+mn-ea"/>
                <a:cs typeface="+mn-cs"/>
              </a:defRPr>
            </a:lvl4pPr>
            <a:lvl5pPr algn="l" defTabSz="457200" rtl="0" eaLnBrk="1" latinLnBrk="0" hangingPunct="1">
              <a:spcBef>
                <a:spcPct val="20000"/>
              </a:spcBef>
              <a:buFont typeface="Arial"/>
              <a:defRPr lang="nb-NO" sz="1600" kern="1200" dirty="0">
                <a:solidFill>
                  <a:srgbClr val="001A58"/>
                </a:solidFill>
                <a:latin typeface="+mn-lt"/>
                <a:ea typeface="+mn-ea"/>
                <a:cs typeface="+mn-cs"/>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9486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389162"/>
            <a:ext cx="8229600" cy="1143000"/>
          </a:xfrm>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78270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4388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435100"/>
            <a:ext cx="5111750" cy="4691063"/>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8" name="Tittel 1"/>
          <p:cNvSpPr>
            <a:spLocks noGrp="1"/>
          </p:cNvSpPr>
          <p:nvPr>
            <p:ph type="title"/>
          </p:nvPr>
        </p:nvSpPr>
        <p:spPr>
          <a:xfrm>
            <a:off x="457200" y="389162"/>
            <a:ext cx="8229600" cy="1143000"/>
          </a:xfrm>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1491498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9540C3D-7D2E-B046-9707-68B92A5A8B5C}" type="datetimeFigureOut">
              <a:t>09.09.2016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85056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389162"/>
            <a:ext cx="8229600" cy="1143000"/>
          </a:xfr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548345"/>
            <a:ext cx="8229600" cy="3502361"/>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56388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03520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063363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495461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531996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1837252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endParaRPr lang="nb-NO"/>
          </a:p>
        </p:txBody>
      </p:sp>
    </p:spTree>
    <p:extLst>
      <p:ext uri="{BB962C8B-B14F-4D97-AF65-F5344CB8AC3E}">
        <p14:creationId xmlns:p14="http://schemas.microsoft.com/office/powerpoint/2010/main" val="34687358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9FE3"/>
                </a:solidFill>
              </a:defRPr>
            </a:lvl1pPr>
          </a:lstStyle>
          <a:p>
            <a:r>
              <a:rPr lang="nb-NO" dirty="0"/>
              <a:t>Klikk for å redigere tittelstil</a:t>
            </a:r>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2082801"/>
            <a:ext cx="8229600" cy="3720104"/>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descr="till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5328" y="397713"/>
            <a:ext cx="654782" cy="274660"/>
          </a:xfrm>
          <a:prstGeom prst="rect">
            <a:avLst/>
          </a:prstGeom>
        </p:spPr>
      </p:pic>
      <p:cxnSp>
        <p:nvCxnSpPr>
          <p:cNvPr id="12" name="Rett linje 11"/>
          <p:cNvCxnSpPr/>
          <p:nvPr userDrawn="1"/>
        </p:nvCxnSpPr>
        <p:spPr>
          <a:xfrm>
            <a:off x="0" y="663037"/>
            <a:ext cx="9144000" cy="0"/>
          </a:xfrm>
          <a:prstGeom prst="line">
            <a:avLst/>
          </a:prstGeom>
          <a:ln w="12700" cmpd="sng">
            <a:solidFill>
              <a:srgbClr val="009F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1972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8" name="Bilde 7" descr="till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5328" y="397713"/>
            <a:ext cx="654782" cy="274660"/>
          </a:xfrm>
          <a:prstGeom prst="rect">
            <a:avLst/>
          </a:prstGeom>
        </p:spPr>
      </p:pic>
      <p:cxnSp>
        <p:nvCxnSpPr>
          <p:cNvPr id="9" name="Rett linje 8"/>
          <p:cNvCxnSpPr/>
          <p:nvPr userDrawn="1"/>
        </p:nvCxnSpPr>
        <p:spPr>
          <a:xfrm>
            <a:off x="0" y="663037"/>
            <a:ext cx="9144000" cy="0"/>
          </a:xfrm>
          <a:prstGeom prst="line">
            <a:avLst/>
          </a:prstGeom>
          <a:ln w="12700" cmpd="sng">
            <a:solidFill>
              <a:srgbClr val="009F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4267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t>09.09.2016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9FE3"/>
                </a:solidFill>
              </a:defRPr>
            </a:lvl1p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6" name="Bilde 5" descr="till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5328" y="397713"/>
            <a:ext cx="654782" cy="274660"/>
          </a:xfrm>
          <a:prstGeom prst="rect">
            <a:avLst/>
          </a:prstGeom>
        </p:spPr>
      </p:pic>
      <p:cxnSp>
        <p:nvCxnSpPr>
          <p:cNvPr id="7" name="Rett linje 6"/>
          <p:cNvCxnSpPr/>
          <p:nvPr userDrawn="1"/>
        </p:nvCxnSpPr>
        <p:spPr>
          <a:xfrm>
            <a:off x="0" y="663037"/>
            <a:ext cx="9144000" cy="0"/>
          </a:xfrm>
          <a:prstGeom prst="line">
            <a:avLst/>
          </a:prstGeom>
          <a:ln w="12700" cmpd="sng">
            <a:solidFill>
              <a:srgbClr val="009F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3036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3199265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699740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59651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32875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458569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11178575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66961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9545000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Kapittelslide">
    <p:spTree>
      <p:nvGrpSpPr>
        <p:cNvPr id="1" name=""/>
        <p:cNvGrpSpPr/>
        <p:nvPr/>
      </p:nvGrpSpPr>
      <p:grpSpPr>
        <a:xfrm>
          <a:off x="0" y="0"/>
          <a:ext cx="0" cy="0"/>
          <a:chOff x="0" y="0"/>
          <a:chExt cx="0" cy="0"/>
        </a:xfrm>
      </p:grpSpPr>
      <p:sp>
        <p:nvSpPr>
          <p:cNvPr id="7" name="Rektangel 6"/>
          <p:cNvSpPr/>
          <p:nvPr userDrawn="1"/>
        </p:nvSpPr>
        <p:spPr>
          <a:xfrm>
            <a:off x="0" y="0"/>
            <a:ext cx="9144000" cy="68580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69" y="2196035"/>
            <a:ext cx="8133915" cy="3013260"/>
          </a:xfrm>
        </p:spPr>
        <p:txBody>
          <a:bodyPr lIns="0" tIns="0" rIns="0" bIns="0" anchor="t">
            <a:noAutofit/>
          </a:bodyPr>
          <a:lstStyle>
            <a:lvl1pPr marL="0" indent="0" algn="ctr">
              <a:defRPr sz="3200" b="0">
                <a:solidFill>
                  <a:schemeClr val="bg1"/>
                </a:solidFill>
                <a:latin typeface="Calibri"/>
                <a:cs typeface="Calibri"/>
              </a:defRPr>
            </a:lvl1pPr>
          </a:lstStyle>
          <a:p>
            <a:r>
              <a:rPr lang="nb-NO" smtClean="0"/>
              <a:t>Klikk for å redigere tittelstil</a:t>
            </a:r>
            <a:endParaRPr lang="nb-NO" dirty="0"/>
          </a:p>
        </p:txBody>
      </p:sp>
      <p:cxnSp>
        <p:nvCxnSpPr>
          <p:cNvPr id="3" name="Rett linje 2"/>
          <p:cNvCxnSpPr/>
          <p:nvPr userDrawn="1"/>
        </p:nvCxnSpPr>
        <p:spPr>
          <a:xfrm>
            <a:off x="3665326" y="1684361"/>
            <a:ext cx="18133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263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09.09.2016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Kapittelslide">
    <p:spTree>
      <p:nvGrpSpPr>
        <p:cNvPr id="1" name=""/>
        <p:cNvGrpSpPr/>
        <p:nvPr/>
      </p:nvGrpSpPr>
      <p:grpSpPr>
        <a:xfrm>
          <a:off x="0" y="0"/>
          <a:ext cx="0" cy="0"/>
          <a:chOff x="0" y="0"/>
          <a:chExt cx="0" cy="0"/>
        </a:xfrm>
      </p:grpSpPr>
      <p:sp>
        <p:nvSpPr>
          <p:cNvPr id="7" name="Rektangel 6"/>
          <p:cNvSpPr/>
          <p:nvPr userDrawn="1"/>
        </p:nvSpPr>
        <p:spPr>
          <a:xfrm>
            <a:off x="0" y="0"/>
            <a:ext cx="9144000" cy="6858000"/>
          </a:xfrm>
          <a:prstGeom prst="rect">
            <a:avLst/>
          </a:prstGeom>
          <a:solidFill>
            <a:srgbClr val="8C9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69" y="2196035"/>
            <a:ext cx="8133915" cy="3013260"/>
          </a:xfrm>
        </p:spPr>
        <p:txBody>
          <a:bodyPr lIns="0" tIns="0" rIns="0" bIns="0" anchor="t">
            <a:noAutofit/>
          </a:bodyPr>
          <a:lstStyle>
            <a:lvl1pPr marL="0" indent="0" algn="ctr">
              <a:defRPr sz="3200" b="0">
                <a:solidFill>
                  <a:schemeClr val="bg1"/>
                </a:solidFill>
                <a:latin typeface="Calibri"/>
                <a:cs typeface="Calibri"/>
              </a:defRPr>
            </a:lvl1pPr>
          </a:lstStyle>
          <a:p>
            <a:r>
              <a:rPr lang="nb-NO" smtClean="0"/>
              <a:t>Klikk for å redigere tittelstil</a:t>
            </a:r>
            <a:endParaRPr lang="nb-NO" dirty="0"/>
          </a:p>
        </p:txBody>
      </p:sp>
      <p:cxnSp>
        <p:nvCxnSpPr>
          <p:cNvPr id="3" name="Rett linje 2"/>
          <p:cNvCxnSpPr/>
          <p:nvPr userDrawn="1"/>
        </p:nvCxnSpPr>
        <p:spPr>
          <a:xfrm>
            <a:off x="3665326" y="1684361"/>
            <a:ext cx="18133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7932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09.09.2016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09.09.2016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t>09.09.2016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t>09.09.2016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09.09.2016</a:t>
            </a:fld>
            <a:endParaRPr lang="nb-NO"/>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7" name="Bilde 6" descr="ks_hoved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2235115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369970343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09.09.2016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13669788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009FE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www.bedrekommune.n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nb-NO" dirty="0" smtClean="0"/>
              <a:t>Challenges in </a:t>
            </a:r>
            <a:r>
              <a:rPr lang="nb-NO" dirty="0" err="1" smtClean="0"/>
              <a:t>the</a:t>
            </a:r>
            <a:r>
              <a:rPr lang="nb-NO" dirty="0" smtClean="0"/>
              <a:t> </a:t>
            </a:r>
            <a:r>
              <a:rPr lang="nb-NO" dirty="0" err="1" smtClean="0"/>
              <a:t>local</a:t>
            </a:r>
            <a:r>
              <a:rPr lang="nb-NO" dirty="0" smtClean="0"/>
              <a:t> </a:t>
            </a:r>
            <a:r>
              <a:rPr lang="nb-NO" dirty="0" err="1" smtClean="0"/>
              <a:t>government</a:t>
            </a:r>
            <a:r>
              <a:rPr lang="nb-NO" dirty="0" smtClean="0"/>
              <a:t> </a:t>
            </a:r>
            <a:r>
              <a:rPr lang="nb-NO" dirty="0" err="1" smtClean="0"/>
              <a:t>sector</a:t>
            </a:r>
            <a:r>
              <a:rPr lang="nb-NO" dirty="0" smtClean="0"/>
              <a:t> in Norway </a:t>
            </a:r>
            <a:br>
              <a:rPr lang="nb-NO" dirty="0" smtClean="0"/>
            </a:br>
            <a:r>
              <a:rPr lang="nb-NO" dirty="0" smtClean="0"/>
              <a:t>Instruments and </a:t>
            </a:r>
            <a:r>
              <a:rPr lang="nb-NO" dirty="0" err="1" smtClean="0"/>
              <a:t>methods</a:t>
            </a:r>
            <a:r>
              <a:rPr lang="nb-NO" dirty="0" smtClean="0"/>
              <a:t> to </a:t>
            </a:r>
            <a:r>
              <a:rPr lang="nb-NO" dirty="0" err="1" smtClean="0"/>
              <a:t>attend</a:t>
            </a:r>
            <a:r>
              <a:rPr lang="nb-NO" dirty="0" smtClean="0"/>
              <a:t> </a:t>
            </a:r>
            <a:r>
              <a:rPr lang="nb-NO" dirty="0" err="1" smtClean="0"/>
              <a:t>these</a:t>
            </a:r>
            <a:r>
              <a:rPr lang="nb-NO" dirty="0" smtClean="0"/>
              <a:t> </a:t>
            </a:r>
            <a:r>
              <a:rPr lang="nb-NO" dirty="0" err="1" smtClean="0"/>
              <a:t>challenges</a:t>
            </a:r>
            <a:r>
              <a:rPr lang="nb-NO" dirty="0" smtClean="0"/>
              <a:t> </a:t>
            </a:r>
            <a:endParaRPr lang="nb-NO" dirty="0"/>
          </a:p>
        </p:txBody>
      </p:sp>
      <p:sp>
        <p:nvSpPr>
          <p:cNvPr id="7" name="Undertittel 6"/>
          <p:cNvSpPr>
            <a:spLocks noGrp="1"/>
          </p:cNvSpPr>
          <p:nvPr>
            <p:ph type="subTitle" idx="1"/>
          </p:nvPr>
        </p:nvSpPr>
        <p:spPr>
          <a:xfrm>
            <a:off x="498170" y="3654639"/>
            <a:ext cx="6400800" cy="516192"/>
          </a:xfrm>
        </p:spPr>
        <p:txBody>
          <a:bodyPr>
            <a:normAutofit fontScale="70000" lnSpcReduction="20000"/>
          </a:bodyPr>
          <a:lstStyle/>
          <a:p>
            <a:r>
              <a:rPr lang="nb-NO" dirty="0" smtClean="0"/>
              <a:t>Frode M. Lindtvedt</a:t>
            </a:r>
          </a:p>
          <a:p>
            <a:r>
              <a:rPr lang="nb-NO" dirty="0" smtClean="0"/>
              <a:t>Head </a:t>
            </a:r>
            <a:r>
              <a:rPr lang="nb-NO" dirty="0" err="1" smtClean="0"/>
              <a:t>of</a:t>
            </a:r>
            <a:r>
              <a:rPr lang="nb-NO" dirty="0" smtClean="0"/>
              <a:t> </a:t>
            </a:r>
            <a:r>
              <a:rPr lang="nb-NO" dirty="0" err="1" smtClean="0"/>
              <a:t>Local</a:t>
            </a:r>
            <a:r>
              <a:rPr lang="nb-NO" dirty="0" smtClean="0"/>
              <a:t> Democracy, European </a:t>
            </a:r>
            <a:r>
              <a:rPr lang="nb-NO" dirty="0" err="1" smtClean="0"/>
              <a:t>Politics</a:t>
            </a:r>
            <a:r>
              <a:rPr lang="nb-NO" dirty="0" smtClean="0"/>
              <a:t> and International </a:t>
            </a:r>
            <a:r>
              <a:rPr lang="nb-NO" dirty="0" err="1" smtClean="0"/>
              <a:t>Affairs</a:t>
            </a:r>
            <a:endParaRPr lang="nb-NO" dirty="0"/>
          </a:p>
        </p:txBody>
      </p:sp>
    </p:spTree>
    <p:extLst>
      <p:ext uri="{BB962C8B-B14F-4D97-AF65-F5344CB8AC3E}">
        <p14:creationId xmlns:p14="http://schemas.microsoft.com/office/powerpoint/2010/main" val="2953483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8880" y="2058323"/>
            <a:ext cx="61101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b-NO" altLang="nb-NO" sz="2000" b="1" dirty="0" smtClean="0">
                <a:latin typeface="Calibri" pitchFamily="34" charset="0"/>
              </a:rPr>
              <a:t>KS </a:t>
            </a:r>
            <a:r>
              <a:rPr lang="nb-NO" altLang="nb-NO" sz="2000" b="1" dirty="0" err="1" smtClean="0">
                <a:latin typeface="Calibri" pitchFamily="34" charset="0"/>
              </a:rPr>
              <a:t>Local</a:t>
            </a:r>
            <a:r>
              <a:rPr lang="nb-NO" altLang="nb-NO" sz="2000" b="1" dirty="0" smtClean="0">
                <a:latin typeface="Calibri" pitchFamily="34" charset="0"/>
              </a:rPr>
              <a:t> Democracy Survey (</a:t>
            </a:r>
            <a:r>
              <a:rPr lang="nb-NO" altLang="nb-NO" sz="2000" b="1" dirty="0" err="1" smtClean="0">
                <a:latin typeface="Calibri" pitchFamily="34" charset="0"/>
              </a:rPr>
              <a:t>citizens</a:t>
            </a:r>
            <a:r>
              <a:rPr lang="nb-NO" altLang="nb-NO" sz="2000" b="1" dirty="0" smtClean="0">
                <a:latin typeface="Calibri" pitchFamily="34" charset="0"/>
              </a:rPr>
              <a:t> and </a:t>
            </a:r>
            <a:r>
              <a:rPr lang="nb-NO" altLang="nb-NO" sz="2000" b="1" dirty="0" err="1" smtClean="0">
                <a:latin typeface="Calibri" pitchFamily="34" charset="0"/>
              </a:rPr>
              <a:t>politicians</a:t>
            </a:r>
            <a:r>
              <a:rPr lang="nb-NO" altLang="nb-NO" sz="2000" b="1" dirty="0" smtClean="0">
                <a:latin typeface="Calibri" pitchFamily="34" charset="0"/>
              </a:rPr>
              <a:t>): </a:t>
            </a:r>
          </a:p>
          <a:p>
            <a:pPr algn="ctr" eaLnBrk="1" hangingPunct="1"/>
            <a:r>
              <a:rPr lang="nb-NO" altLang="nb-NO" sz="2000" b="1" dirty="0" smtClean="0">
                <a:latin typeface="Calibri" pitchFamily="34" charset="0"/>
              </a:rPr>
              <a:t>How </a:t>
            </a:r>
            <a:r>
              <a:rPr lang="nb-NO" altLang="nb-NO" sz="2000" b="1" dirty="0" err="1" smtClean="0">
                <a:latin typeface="Calibri" pitchFamily="34" charset="0"/>
              </a:rPr>
              <a:t>good</a:t>
            </a:r>
            <a:r>
              <a:rPr lang="nb-NO" altLang="nb-NO" sz="2000" b="1" dirty="0" smtClean="0">
                <a:latin typeface="Calibri" pitchFamily="34" charset="0"/>
              </a:rPr>
              <a:t> is </a:t>
            </a:r>
            <a:r>
              <a:rPr lang="nb-NO" altLang="nb-NO" sz="2000" b="1" dirty="0" err="1" smtClean="0">
                <a:latin typeface="Calibri" pitchFamily="34" charset="0"/>
              </a:rPr>
              <a:t>local</a:t>
            </a:r>
            <a:r>
              <a:rPr lang="nb-NO" altLang="nb-NO" sz="2000" b="1" dirty="0" smtClean="0">
                <a:latin typeface="Calibri" pitchFamily="34" charset="0"/>
              </a:rPr>
              <a:t> </a:t>
            </a:r>
            <a:r>
              <a:rPr lang="nb-NO" altLang="nb-NO" sz="2000" b="1" dirty="0" err="1" smtClean="0">
                <a:latin typeface="Calibri" pitchFamily="34" charset="0"/>
              </a:rPr>
              <a:t>democracy</a:t>
            </a:r>
            <a:r>
              <a:rPr lang="nb-NO" altLang="nb-NO" sz="2000" b="1" dirty="0" smtClean="0">
                <a:latin typeface="Calibri" pitchFamily="34" charset="0"/>
              </a:rPr>
              <a:t> in </a:t>
            </a:r>
            <a:r>
              <a:rPr lang="nb-NO" altLang="nb-NO" sz="2000" b="1" dirty="0" err="1" smtClean="0">
                <a:latin typeface="Calibri" pitchFamily="34" charset="0"/>
              </a:rPr>
              <a:t>your</a:t>
            </a:r>
            <a:r>
              <a:rPr lang="nb-NO" altLang="nb-NO" sz="2000" b="1" dirty="0" smtClean="0">
                <a:latin typeface="Calibri" pitchFamily="34" charset="0"/>
              </a:rPr>
              <a:t> </a:t>
            </a:r>
            <a:r>
              <a:rPr lang="nb-NO" altLang="nb-NO" sz="2000" b="1" dirty="0" err="1" smtClean="0">
                <a:latin typeface="Calibri" pitchFamily="34" charset="0"/>
              </a:rPr>
              <a:t>community</a:t>
            </a:r>
            <a:r>
              <a:rPr lang="nb-NO" altLang="nb-NO" sz="2000" b="1" dirty="0" smtClean="0">
                <a:latin typeface="Calibri" pitchFamily="34" charset="0"/>
              </a:rPr>
              <a:t>?</a:t>
            </a:r>
            <a:endParaRPr lang="nb-NO" altLang="nb-NO" sz="1600" dirty="0">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72" y="2842591"/>
            <a:ext cx="5620849" cy="316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2653838" y="6009975"/>
            <a:ext cx="2523768" cy="369332"/>
          </a:xfrm>
          <a:prstGeom prst="rect">
            <a:avLst/>
          </a:prstGeom>
        </p:spPr>
        <p:txBody>
          <a:bodyPr wrap="none">
            <a:spAutoFit/>
          </a:bodyPr>
          <a:lstStyle/>
          <a:p>
            <a:r>
              <a:rPr lang="nb-NO" dirty="0">
                <a:hlinkClick r:id="rId4"/>
              </a:rPr>
              <a:t>www.bedrekommune.no</a:t>
            </a:r>
            <a:endParaRPr lang="nb-NO" dirty="0"/>
          </a:p>
        </p:txBody>
      </p:sp>
      <p:sp>
        <p:nvSpPr>
          <p:cNvPr id="5" name="Dobbel hakeparentes 4"/>
          <p:cNvSpPr/>
          <p:nvPr/>
        </p:nvSpPr>
        <p:spPr>
          <a:xfrm>
            <a:off x="210002" y="276516"/>
            <a:ext cx="4994299" cy="162891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err="1" smtClean="0"/>
              <a:t>Empirical</a:t>
            </a:r>
            <a:r>
              <a:rPr lang="nb-NO" sz="2400" b="1" dirty="0" smtClean="0"/>
              <a:t>: Standards and </a:t>
            </a:r>
            <a:r>
              <a:rPr lang="nb-NO" sz="2400" b="1" dirty="0" err="1" smtClean="0"/>
              <a:t>indicators</a:t>
            </a:r>
            <a:r>
              <a:rPr lang="nb-NO" sz="2400" b="1" dirty="0" smtClean="0"/>
              <a:t> </a:t>
            </a:r>
            <a:r>
              <a:rPr lang="nb-NO" sz="2400" b="1" dirty="0" err="1" smtClean="0"/>
              <a:t>on</a:t>
            </a:r>
            <a:r>
              <a:rPr lang="nb-NO" sz="2400" b="1" dirty="0" smtClean="0"/>
              <a:t> </a:t>
            </a:r>
            <a:r>
              <a:rPr lang="nb-NO" sz="2400" b="1" dirty="0" err="1" smtClean="0"/>
              <a:t>good</a:t>
            </a:r>
            <a:r>
              <a:rPr lang="nb-NO" sz="2400" b="1" dirty="0" smtClean="0"/>
              <a:t> </a:t>
            </a:r>
            <a:r>
              <a:rPr lang="nb-NO" sz="2400" b="1" dirty="0" err="1" smtClean="0"/>
              <a:t>democracy</a:t>
            </a:r>
            <a:r>
              <a:rPr lang="nb-NO" sz="2400" b="1" dirty="0" smtClean="0"/>
              <a:t>. </a:t>
            </a:r>
            <a:r>
              <a:rPr lang="nb-NO" sz="2400" b="1" dirty="0" err="1" smtClean="0"/>
              <a:t>Practical</a:t>
            </a:r>
            <a:r>
              <a:rPr lang="nb-NO" sz="2400" b="1" dirty="0" smtClean="0"/>
              <a:t> </a:t>
            </a:r>
            <a:r>
              <a:rPr lang="nb-NO" sz="2400" b="1" dirty="0" err="1" smtClean="0"/>
              <a:t>tools</a:t>
            </a:r>
            <a:r>
              <a:rPr lang="nb-NO" sz="2400" b="1" dirty="0" smtClean="0"/>
              <a:t> for </a:t>
            </a:r>
            <a:r>
              <a:rPr lang="nb-NO" sz="2400" b="1" dirty="0" err="1" smtClean="0"/>
              <a:t>local</a:t>
            </a:r>
            <a:r>
              <a:rPr lang="nb-NO" sz="2400" b="1" dirty="0" smtClean="0"/>
              <a:t> </a:t>
            </a:r>
            <a:r>
              <a:rPr lang="nb-NO" sz="2400" b="1" dirty="0" err="1" smtClean="0"/>
              <a:t>authorities</a:t>
            </a:r>
            <a:r>
              <a:rPr lang="nb-NO" sz="2400" b="1" dirty="0" smtClean="0"/>
              <a:t>. National database.</a:t>
            </a:r>
            <a:endParaRPr lang="nb-NO" sz="2400" b="1" dirty="0"/>
          </a:p>
        </p:txBody>
      </p:sp>
      <p:sp>
        <p:nvSpPr>
          <p:cNvPr id="7" name="Dobbel hakeparentes 6"/>
          <p:cNvSpPr/>
          <p:nvPr/>
        </p:nvSpPr>
        <p:spPr>
          <a:xfrm>
            <a:off x="5566355" y="276516"/>
            <a:ext cx="3349045"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smtClean="0"/>
              <a:t>Analysis: </a:t>
            </a:r>
          </a:p>
          <a:p>
            <a:pPr algn="ctr"/>
            <a:r>
              <a:rPr lang="nb-NO" sz="2400" b="1" dirty="0" smtClean="0"/>
              <a:t>Research &amp; Development</a:t>
            </a:r>
            <a:endParaRPr lang="nb-NO" sz="2400" b="1" dirty="0"/>
          </a:p>
        </p:txBody>
      </p:sp>
      <p:pic>
        <p:nvPicPr>
          <p:cNvPr id="9"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170" y="2229379"/>
            <a:ext cx="2427486" cy="3438725"/>
          </a:xfrm>
          <a:prstGeom prst="rect">
            <a:avLst/>
          </a:prstGeom>
          <a:noFill/>
          <a:ln w="9525">
            <a:solidFill>
              <a:sysClr val="windowText" lastClr="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161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62031"/>
            <a:ext cx="8229600" cy="608059"/>
          </a:xfrm>
        </p:spPr>
        <p:txBody>
          <a:bodyPr/>
          <a:lstStyle/>
          <a:p>
            <a:r>
              <a:rPr lang="nb-NO" dirty="0" smtClean="0"/>
              <a:t>Trust</a:t>
            </a:r>
            <a:endParaRPr lang="nb-NO" dirty="0"/>
          </a:p>
        </p:txBody>
      </p:sp>
      <p:pic>
        <p:nvPicPr>
          <p:cNvPr id="6148" name="Picture 4"/>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457200" y="808239"/>
            <a:ext cx="8229600" cy="427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457200" y="5110129"/>
            <a:ext cx="8229600" cy="1631216"/>
          </a:xfrm>
          <a:prstGeom prst="rect">
            <a:avLst/>
          </a:prstGeom>
          <a:noFill/>
        </p:spPr>
        <p:txBody>
          <a:bodyPr wrap="square" rtlCol="0">
            <a:spAutoFit/>
          </a:bodyPr>
          <a:lstStyle/>
          <a:p>
            <a:pPr algn="ctr"/>
            <a:r>
              <a:rPr lang="en-GB" sz="2800" dirty="0" smtClean="0">
                <a:solidFill>
                  <a:srgbClr val="001A58"/>
                </a:solidFill>
              </a:rPr>
              <a:t>450 Councils, 42 facilitators</a:t>
            </a:r>
          </a:p>
          <a:p>
            <a:pPr marL="457200" indent="-457200">
              <a:lnSpc>
                <a:spcPct val="90000"/>
              </a:lnSpc>
              <a:buFont typeface="Arial" panose="020B0604020202020204" pitchFamily="34" charset="0"/>
              <a:buChar char="•"/>
            </a:pPr>
            <a:r>
              <a:rPr lang="en-GB" sz="2000" dirty="0"/>
              <a:t>93% of the Local Councils have implemented the basic </a:t>
            </a:r>
            <a:r>
              <a:rPr lang="en-GB" sz="2000" dirty="0" smtClean="0"/>
              <a:t>programme, approx</a:t>
            </a:r>
            <a:r>
              <a:rPr lang="en-GB" sz="2000" dirty="0"/>
              <a:t>. 11.500 participants (elected and </a:t>
            </a:r>
            <a:r>
              <a:rPr lang="en-GB" sz="2000" dirty="0" smtClean="0"/>
              <a:t>administrative)</a:t>
            </a:r>
          </a:p>
          <a:p>
            <a:pPr marL="457200" indent="-457200">
              <a:lnSpc>
                <a:spcPct val="90000"/>
              </a:lnSpc>
              <a:buFont typeface="Arial" panose="020B0604020202020204" pitchFamily="34" charset="0"/>
              <a:buChar char="•"/>
            </a:pPr>
            <a:r>
              <a:rPr lang="en-GB" sz="2000" dirty="0" smtClean="0"/>
              <a:t>11</a:t>
            </a:r>
            <a:r>
              <a:rPr lang="en-GB" sz="2000" dirty="0"/>
              <a:t>% of the Local Councils </a:t>
            </a:r>
            <a:r>
              <a:rPr lang="en-GB" sz="2000" dirty="0" smtClean="0"/>
              <a:t>have one </a:t>
            </a:r>
            <a:r>
              <a:rPr lang="en-GB" sz="2000" dirty="0"/>
              <a:t>had one or two day follow-up                    session – more will </a:t>
            </a:r>
            <a:r>
              <a:rPr lang="en-GB" sz="2000" dirty="0" smtClean="0"/>
              <a:t>come</a:t>
            </a:r>
            <a:endParaRPr lang="en-GB" sz="2000" dirty="0"/>
          </a:p>
        </p:txBody>
      </p:sp>
      <p:sp>
        <p:nvSpPr>
          <p:cNvPr id="5" name="Tittel 1"/>
          <p:cNvSpPr txBox="1">
            <a:spLocks/>
          </p:cNvSpPr>
          <p:nvPr/>
        </p:nvSpPr>
        <p:spPr>
          <a:xfrm>
            <a:off x="475286" y="107449"/>
            <a:ext cx="8229600" cy="87747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001046"/>
                </a:solidFill>
                <a:latin typeface="+mj-lt"/>
                <a:ea typeface="+mj-ea"/>
                <a:cs typeface="+mj-cs"/>
              </a:defRPr>
            </a:lvl1pPr>
          </a:lstStyle>
          <a:p>
            <a:r>
              <a:rPr lang="en-GB" dirty="0" smtClean="0"/>
              <a:t>KS Councillor Training Programme</a:t>
            </a:r>
            <a:endParaRPr lang="en-GB" dirty="0"/>
          </a:p>
        </p:txBody>
      </p:sp>
      <p:sp>
        <p:nvSpPr>
          <p:cNvPr id="6" name="Dobbel hakeparentes 5"/>
          <p:cNvSpPr/>
          <p:nvPr/>
        </p:nvSpPr>
        <p:spPr>
          <a:xfrm>
            <a:off x="6305286" y="77215"/>
            <a:ext cx="2251876" cy="597574"/>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err="1" smtClean="0"/>
              <a:t>Interaction</a:t>
            </a:r>
            <a:r>
              <a:rPr lang="nb-NO" sz="2400" b="1" dirty="0" smtClean="0"/>
              <a:t> </a:t>
            </a:r>
            <a:endParaRPr lang="nb-NO" sz="2400" b="1" dirty="0"/>
          </a:p>
        </p:txBody>
      </p:sp>
    </p:spTree>
    <p:extLst>
      <p:ext uri="{BB962C8B-B14F-4D97-AF65-F5344CB8AC3E}">
        <p14:creationId xmlns:p14="http://schemas.microsoft.com/office/powerpoint/2010/main" val="216744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41239"/>
            <a:ext cx="8343900" cy="751989"/>
          </a:xfrm>
        </p:spPr>
        <p:txBody>
          <a:bodyPr>
            <a:normAutofit/>
          </a:bodyPr>
          <a:lstStyle/>
          <a:p>
            <a:r>
              <a:rPr lang="nb-NO" sz="3200" b="1" dirty="0" err="1" smtClean="0">
                <a:solidFill>
                  <a:schemeClr val="tx2"/>
                </a:solidFill>
              </a:rPr>
              <a:t>Participation</a:t>
            </a:r>
            <a:r>
              <a:rPr lang="nb-NO" sz="3200" b="1" dirty="0" smtClean="0">
                <a:solidFill>
                  <a:schemeClr val="tx2"/>
                </a:solidFill>
              </a:rPr>
              <a:t> in and </a:t>
            </a:r>
            <a:r>
              <a:rPr lang="nb-NO" sz="3200" b="1" dirty="0" err="1" smtClean="0">
                <a:solidFill>
                  <a:schemeClr val="tx2"/>
                </a:solidFill>
              </a:rPr>
              <a:t>between</a:t>
            </a:r>
            <a:r>
              <a:rPr lang="nb-NO" sz="3200" b="1" dirty="0" smtClean="0">
                <a:solidFill>
                  <a:schemeClr val="tx2"/>
                </a:solidFill>
              </a:rPr>
              <a:t> </a:t>
            </a:r>
            <a:r>
              <a:rPr lang="nb-NO" sz="3200" b="1" dirty="0" err="1" smtClean="0">
                <a:solidFill>
                  <a:schemeClr val="tx2"/>
                </a:solidFill>
              </a:rPr>
              <a:t>elections</a:t>
            </a:r>
            <a:endParaRPr lang="nb-NO" sz="3200" dirty="0">
              <a:solidFill>
                <a:schemeClr val="tx2"/>
              </a:solidFill>
            </a:endParaRPr>
          </a:p>
        </p:txBody>
      </p:sp>
      <p:pic>
        <p:nvPicPr>
          <p:cNvPr id="4" name="Picture 3"/>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35944" t="24554" r="34453" b="15402"/>
          <a:stretch/>
        </p:blipFill>
        <p:spPr bwMode="auto">
          <a:xfrm>
            <a:off x="1846070" y="3957144"/>
            <a:ext cx="2384131" cy="27747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954" y="1114431"/>
            <a:ext cx="2102494" cy="259046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963" y="2739166"/>
            <a:ext cx="2518837" cy="325950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80" y="1114429"/>
            <a:ext cx="2035461" cy="25904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Pluss 7"/>
          <p:cNvSpPr/>
          <p:nvPr/>
        </p:nvSpPr>
        <p:spPr>
          <a:xfrm>
            <a:off x="2632841" y="2088828"/>
            <a:ext cx="457200" cy="4572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9" name="Er lik 8"/>
          <p:cNvSpPr/>
          <p:nvPr/>
        </p:nvSpPr>
        <p:spPr>
          <a:xfrm>
            <a:off x="1229023" y="4891014"/>
            <a:ext cx="386087" cy="457200"/>
          </a:xfrm>
          <a:prstGeom prst="mathEqual">
            <a:avLst>
              <a:gd name="adj1" fmla="val 36745"/>
              <a:gd name="adj2" fmla="val 11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black"/>
              </a:solidFill>
            </a:endParaRPr>
          </a:p>
        </p:txBody>
      </p:sp>
      <p:sp>
        <p:nvSpPr>
          <p:cNvPr id="10" name="Dobbel hakeparentes 9"/>
          <p:cNvSpPr/>
          <p:nvPr/>
        </p:nvSpPr>
        <p:spPr>
          <a:xfrm>
            <a:off x="4807548" y="893680"/>
            <a:ext cx="4140196"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smtClean="0"/>
              <a:t>R&amp;D</a:t>
            </a:r>
          </a:p>
          <a:p>
            <a:pPr algn="ctr"/>
            <a:r>
              <a:rPr lang="nb-NO" sz="2400" b="1" dirty="0" err="1" smtClean="0"/>
              <a:t>Dissiminate</a:t>
            </a:r>
            <a:r>
              <a:rPr lang="nb-NO" sz="2400" b="1" dirty="0" smtClean="0"/>
              <a:t> </a:t>
            </a:r>
            <a:r>
              <a:rPr lang="nb-NO" sz="2400" b="1" dirty="0" err="1" smtClean="0"/>
              <a:t>good</a:t>
            </a:r>
            <a:r>
              <a:rPr lang="nb-NO" sz="2400" b="1" dirty="0" smtClean="0"/>
              <a:t> </a:t>
            </a:r>
            <a:r>
              <a:rPr lang="nb-NO" sz="2400" b="1" dirty="0" err="1" smtClean="0"/>
              <a:t>ideas</a:t>
            </a:r>
            <a:endParaRPr lang="nb-NO" sz="2400" b="1" dirty="0"/>
          </a:p>
        </p:txBody>
      </p:sp>
    </p:spTree>
    <p:extLst>
      <p:ext uri="{BB962C8B-B14F-4D97-AF65-F5344CB8AC3E}">
        <p14:creationId xmlns:p14="http://schemas.microsoft.com/office/powerpoint/2010/main" val="404112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Measures</a:t>
            </a:r>
            <a:r>
              <a:rPr lang="nb-NO" dirty="0" smtClean="0"/>
              <a:t> for </a:t>
            </a:r>
            <a:r>
              <a:rPr lang="nb-NO" dirty="0" err="1" smtClean="0"/>
              <a:t>special</a:t>
            </a:r>
            <a:r>
              <a:rPr lang="nb-NO" dirty="0" smtClean="0"/>
              <a:t> </a:t>
            </a:r>
            <a:r>
              <a:rPr lang="nb-NO" dirty="0" err="1" smtClean="0"/>
              <a:t>groups</a:t>
            </a:r>
            <a:r>
              <a:rPr lang="nb-NO" dirty="0" smtClean="0"/>
              <a:t>: </a:t>
            </a:r>
            <a:r>
              <a:rPr lang="nb-NO" dirty="0" err="1" smtClean="0"/>
              <a:t>Elected</a:t>
            </a:r>
            <a:r>
              <a:rPr lang="nb-NO" dirty="0" smtClean="0"/>
              <a:t> immigrants, </a:t>
            </a:r>
            <a:r>
              <a:rPr lang="nb-NO" dirty="0" err="1" smtClean="0"/>
              <a:t>youths</a:t>
            </a:r>
            <a:r>
              <a:rPr lang="nb-NO" dirty="0" smtClean="0"/>
              <a:t> </a:t>
            </a:r>
            <a:endParaRPr lang="nb-NO" dirty="0"/>
          </a:p>
        </p:txBody>
      </p:sp>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17584" y="2082801"/>
            <a:ext cx="4404686" cy="371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890" y="2144269"/>
            <a:ext cx="4835235" cy="459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bbel hakeparentes 4"/>
          <p:cNvSpPr/>
          <p:nvPr/>
        </p:nvSpPr>
        <p:spPr>
          <a:xfrm>
            <a:off x="832513" y="160811"/>
            <a:ext cx="4981433"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err="1" smtClean="0"/>
              <a:t>Facilitating</a:t>
            </a:r>
            <a:r>
              <a:rPr lang="nb-NO" sz="2400" b="1" dirty="0" smtClean="0"/>
              <a:t> arenas </a:t>
            </a:r>
          </a:p>
          <a:p>
            <a:pPr algn="ctr"/>
            <a:endParaRPr lang="nb-NO" sz="2400" b="1" dirty="0"/>
          </a:p>
        </p:txBody>
      </p:sp>
    </p:spTree>
    <p:extLst>
      <p:ext uri="{BB962C8B-B14F-4D97-AF65-F5344CB8AC3E}">
        <p14:creationId xmlns:p14="http://schemas.microsoft.com/office/powerpoint/2010/main" val="35449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1528550" y="2159759"/>
            <a:ext cx="5800298" cy="4525963"/>
          </a:xfrm>
        </p:spPr>
        <p:txBody>
          <a:bodyPr/>
          <a:lstStyle/>
          <a:p>
            <a:pPr marL="0" indent="0">
              <a:buNone/>
            </a:pPr>
            <a:r>
              <a:rPr lang="en-US" sz="3600" b="1" dirty="0" smtClean="0"/>
              <a:t>Building inclusive societies</a:t>
            </a:r>
          </a:p>
          <a:p>
            <a:endParaRPr lang="en-US" dirty="0" smtClean="0"/>
          </a:p>
          <a:p>
            <a:pPr marL="0" indent="0">
              <a:buNone/>
            </a:pPr>
            <a:r>
              <a:rPr lang="en-US" dirty="0" smtClean="0"/>
              <a:t>10</a:t>
            </a:r>
            <a:r>
              <a:rPr lang="en-US" baseline="30000" dirty="0" smtClean="0"/>
              <a:t>th</a:t>
            </a:r>
            <a:r>
              <a:rPr lang="en-US" dirty="0" smtClean="0"/>
              <a:t> – 16</a:t>
            </a:r>
            <a:r>
              <a:rPr lang="en-US" baseline="30000" dirty="0" smtClean="0"/>
              <a:t>th</a:t>
            </a:r>
            <a:r>
              <a:rPr lang="en-US" dirty="0" smtClean="0"/>
              <a:t> of October 2016</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41489"/>
            <a:ext cx="8851900" cy="16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bbel hakeparentes 6"/>
          <p:cNvSpPr/>
          <p:nvPr/>
        </p:nvSpPr>
        <p:spPr>
          <a:xfrm>
            <a:off x="2060811" y="4350680"/>
            <a:ext cx="4981433"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err="1" smtClean="0"/>
              <a:t>Participating</a:t>
            </a:r>
            <a:r>
              <a:rPr lang="nb-NO" sz="2400" b="1" dirty="0" smtClean="0"/>
              <a:t> in European Initiatives </a:t>
            </a:r>
            <a:endParaRPr lang="nb-NO" sz="2400" b="1" dirty="0"/>
          </a:p>
        </p:txBody>
      </p:sp>
    </p:spTree>
    <p:extLst>
      <p:ext uri="{BB962C8B-B14F-4D97-AF65-F5344CB8AC3E}">
        <p14:creationId xmlns:p14="http://schemas.microsoft.com/office/powerpoint/2010/main" val="149358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638724"/>
            <a:ext cx="721995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bbel hakeparentes 3"/>
          <p:cNvSpPr/>
          <p:nvPr/>
        </p:nvSpPr>
        <p:spPr>
          <a:xfrm>
            <a:off x="258416" y="227442"/>
            <a:ext cx="8637105"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err="1" smtClean="0"/>
              <a:t>Inclusive</a:t>
            </a:r>
            <a:r>
              <a:rPr lang="nb-NO" sz="2400" b="1" dirty="0" smtClean="0"/>
              <a:t> Democracy</a:t>
            </a:r>
          </a:p>
          <a:p>
            <a:pPr algn="ctr"/>
            <a:r>
              <a:rPr lang="nb-NO" sz="2400" b="1" dirty="0" err="1" smtClean="0"/>
              <a:t>Searching</a:t>
            </a:r>
            <a:r>
              <a:rPr lang="nb-NO" sz="2400" b="1" dirty="0" smtClean="0"/>
              <a:t> for </a:t>
            </a:r>
            <a:r>
              <a:rPr lang="nb-NO" sz="2400" b="1" dirty="0" err="1" smtClean="0"/>
              <a:t>the</a:t>
            </a:r>
            <a:r>
              <a:rPr lang="nb-NO" sz="2400" b="1" dirty="0" smtClean="0"/>
              <a:t> best – and </a:t>
            </a:r>
            <a:r>
              <a:rPr lang="nb-NO" sz="2400" b="1" dirty="0" err="1" smtClean="0"/>
              <a:t>next</a:t>
            </a:r>
            <a:r>
              <a:rPr lang="nb-NO" sz="2400" b="1" dirty="0" smtClean="0"/>
              <a:t> – </a:t>
            </a:r>
            <a:r>
              <a:rPr lang="nb-NO" sz="2400" b="1" dirty="0" err="1" smtClean="0"/>
              <a:t>practice</a:t>
            </a:r>
            <a:r>
              <a:rPr lang="nb-NO" sz="2400" b="1" dirty="0" smtClean="0"/>
              <a:t>:  </a:t>
            </a:r>
          </a:p>
          <a:p>
            <a:pPr algn="ctr"/>
            <a:r>
              <a:rPr lang="nb-NO" sz="2400" b="1" dirty="0" err="1" smtClean="0"/>
              <a:t>Facilitating</a:t>
            </a:r>
            <a:r>
              <a:rPr lang="nb-NO" sz="2400" b="1" dirty="0" smtClean="0"/>
              <a:t> pilot </a:t>
            </a:r>
            <a:r>
              <a:rPr lang="nb-NO" sz="2400" b="1" dirty="0" err="1" smtClean="0"/>
              <a:t>municipalities</a:t>
            </a:r>
            <a:r>
              <a:rPr lang="nb-NO" sz="2400" b="1" dirty="0" smtClean="0"/>
              <a:t>, </a:t>
            </a:r>
            <a:r>
              <a:rPr lang="nb-NO" sz="2400" b="1" dirty="0" err="1" smtClean="0"/>
              <a:t>commision</a:t>
            </a:r>
            <a:r>
              <a:rPr lang="nb-NO" sz="2400" b="1" dirty="0" smtClean="0"/>
              <a:t> </a:t>
            </a:r>
            <a:r>
              <a:rPr lang="nb-NO" sz="2400" b="1" dirty="0" err="1" smtClean="0"/>
              <a:t>follow</a:t>
            </a:r>
            <a:r>
              <a:rPr lang="nb-NO" sz="2400" b="1" dirty="0" smtClean="0"/>
              <a:t>-up </a:t>
            </a:r>
            <a:r>
              <a:rPr lang="nb-NO" sz="2400" b="1" dirty="0" err="1" smtClean="0"/>
              <a:t>research</a:t>
            </a:r>
            <a:r>
              <a:rPr lang="nb-NO" sz="2400" b="1" dirty="0" smtClean="0"/>
              <a:t> </a:t>
            </a:r>
            <a:endParaRPr lang="nb-NO" sz="2400" b="1" dirty="0"/>
          </a:p>
        </p:txBody>
      </p:sp>
    </p:spTree>
    <p:extLst>
      <p:ext uri="{BB962C8B-B14F-4D97-AF65-F5344CB8AC3E}">
        <p14:creationId xmlns:p14="http://schemas.microsoft.com/office/powerpoint/2010/main" val="16535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This is KS</a:t>
            </a:r>
            <a:endParaRPr lang="nb-NO" dirty="0"/>
          </a:p>
        </p:txBody>
      </p:sp>
    </p:spTree>
    <p:extLst>
      <p:ext uri="{BB962C8B-B14F-4D97-AF65-F5344CB8AC3E}">
        <p14:creationId xmlns:p14="http://schemas.microsoft.com/office/powerpoint/2010/main" val="170600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4294967295"/>
          </p:nvPr>
        </p:nvSpPr>
        <p:spPr>
          <a:xfrm>
            <a:off x="468313" y="2045240"/>
            <a:ext cx="7543800" cy="4114800"/>
          </a:xfrm>
          <a:prstGeom prst="rect">
            <a:avLst/>
          </a:prstGeom>
        </p:spPr>
        <p:txBody>
          <a:bodyPr>
            <a:normAutofit/>
          </a:bodyPr>
          <a:lstStyle/>
          <a:p>
            <a:r>
              <a:rPr lang="en-GB" b="1" dirty="0" smtClean="0"/>
              <a:t>National members’ association for local government</a:t>
            </a:r>
          </a:p>
          <a:p>
            <a:pPr lvl="1"/>
            <a:r>
              <a:rPr lang="en-GB" sz="2400" b="1" dirty="0" smtClean="0"/>
              <a:t>428 municipalities, 19 counties and approx. 500 public enterprises</a:t>
            </a:r>
          </a:p>
          <a:p>
            <a:r>
              <a:rPr lang="en-GB" b="1" dirty="0" smtClean="0"/>
              <a:t>Interest and employer organisation</a:t>
            </a:r>
          </a:p>
          <a:p>
            <a:pPr lvl="1"/>
            <a:r>
              <a:rPr lang="en-GB" sz="2400" b="1" dirty="0" smtClean="0"/>
              <a:t>Spokesman vis-à-vis central government </a:t>
            </a:r>
          </a:p>
          <a:p>
            <a:pPr lvl="1"/>
            <a:r>
              <a:rPr lang="en-GB" sz="2400" b="1" dirty="0" smtClean="0"/>
              <a:t>Central collective bargaining organisation on wages</a:t>
            </a:r>
          </a:p>
          <a:p>
            <a:pPr lvl="1"/>
            <a:r>
              <a:rPr lang="en-GB" sz="2400" b="1" dirty="0" smtClean="0"/>
              <a:t>Advisory and consultative body for members</a:t>
            </a:r>
          </a:p>
          <a:p>
            <a:pPr>
              <a:lnSpc>
                <a:spcPct val="80000"/>
              </a:lnSpc>
            </a:pPr>
            <a:r>
              <a:rPr lang="nb-NO" b="1" dirty="0" err="1" smtClean="0">
                <a:ea typeface="ＭＳ Ｐゴシック" pitchFamily="-97" charset="-128"/>
              </a:rPr>
              <a:t>Headquarter</a:t>
            </a:r>
            <a:r>
              <a:rPr lang="nb-NO" b="1" dirty="0">
                <a:ea typeface="ＭＳ Ｐゴシック" pitchFamily="-97" charset="-128"/>
              </a:rPr>
              <a:t> </a:t>
            </a:r>
            <a:r>
              <a:rPr lang="nb-NO" b="1" dirty="0" smtClean="0">
                <a:ea typeface="ＭＳ Ｐゴシック" pitchFamily="-97" charset="-128"/>
              </a:rPr>
              <a:t>in Oslo</a:t>
            </a:r>
            <a:endParaRPr lang="nb-NO" b="1" dirty="0">
              <a:ea typeface="ＭＳ Ｐゴシック" pitchFamily="-97" charset="-128"/>
            </a:endParaRPr>
          </a:p>
          <a:p>
            <a:pPr lvl="1">
              <a:lnSpc>
                <a:spcPct val="80000"/>
              </a:lnSpc>
            </a:pPr>
            <a:r>
              <a:rPr lang="nb-NO" sz="2400" b="1" dirty="0">
                <a:ea typeface="ＭＳ Ｐゴシック" pitchFamily="-97" charset="-128"/>
              </a:rPr>
              <a:t>Regional </a:t>
            </a:r>
            <a:r>
              <a:rPr lang="nb-NO" sz="2400" b="1" dirty="0" err="1">
                <a:ea typeface="ＭＳ Ｐゴシック" pitchFamily="-97" charset="-128"/>
              </a:rPr>
              <a:t>branch</a:t>
            </a:r>
            <a:r>
              <a:rPr lang="nb-NO" sz="2400" b="1" dirty="0">
                <a:ea typeface="ＭＳ Ｐゴシック" pitchFamily="-97" charset="-128"/>
              </a:rPr>
              <a:t> </a:t>
            </a:r>
            <a:r>
              <a:rPr lang="nb-NO" sz="2400" b="1" dirty="0" err="1">
                <a:ea typeface="ＭＳ Ｐゴシック" pitchFamily="-97" charset="-128"/>
              </a:rPr>
              <a:t>offices</a:t>
            </a:r>
            <a:endParaRPr lang="nb-NO" sz="2400" b="1" dirty="0">
              <a:ea typeface="ＭＳ Ｐゴシック" pitchFamily="-97" charset="-128"/>
            </a:endParaRPr>
          </a:p>
          <a:p>
            <a:pPr lvl="1">
              <a:lnSpc>
                <a:spcPct val="80000"/>
              </a:lnSpc>
            </a:pPr>
            <a:r>
              <a:rPr lang="nb-NO" sz="2400" b="1" dirty="0" err="1">
                <a:ea typeface="ＭＳ Ｐゴシック" pitchFamily="-97" charset="-128"/>
              </a:rPr>
              <a:t>Representation</a:t>
            </a:r>
            <a:r>
              <a:rPr lang="nb-NO" sz="2400" b="1" dirty="0">
                <a:ea typeface="ＭＳ Ｐゴシック" pitchFamily="-97" charset="-128"/>
              </a:rPr>
              <a:t> </a:t>
            </a:r>
            <a:r>
              <a:rPr lang="nb-NO" sz="2400" b="1" dirty="0" err="1">
                <a:ea typeface="ＭＳ Ｐゴシック" pitchFamily="-97" charset="-128"/>
              </a:rPr>
              <a:t>office</a:t>
            </a:r>
            <a:r>
              <a:rPr lang="nb-NO" sz="2400" b="1" dirty="0">
                <a:ea typeface="ＭＳ Ｐゴシック" pitchFamily="-97" charset="-128"/>
              </a:rPr>
              <a:t> in Brussels </a:t>
            </a:r>
            <a:r>
              <a:rPr lang="nb-NO" sz="2400" b="1" dirty="0" err="1">
                <a:ea typeface="ＭＳ Ｐゴシック" pitchFamily="-97" charset="-128"/>
              </a:rPr>
              <a:t>since</a:t>
            </a:r>
            <a:r>
              <a:rPr lang="nb-NO" sz="2400" b="1" dirty="0">
                <a:ea typeface="ＭＳ Ｐゴシック" pitchFamily="-97" charset="-128"/>
              </a:rPr>
              <a:t> 1993</a:t>
            </a:r>
          </a:p>
          <a:p>
            <a:pPr lvl="1"/>
            <a:endParaRPr lang="en-GB" sz="2400" b="1" dirty="0" smtClean="0"/>
          </a:p>
          <a:p>
            <a:pPr lvl="1"/>
            <a:endParaRPr lang="en-GB" sz="2400" b="1" dirty="0" smtClean="0"/>
          </a:p>
          <a:p>
            <a:endParaRPr lang="nb-NO" sz="2400" dirty="0" smtClean="0"/>
          </a:p>
        </p:txBody>
      </p:sp>
      <p:pic>
        <p:nvPicPr>
          <p:cNvPr id="19458" name="Picture 3" descr="Bergen2"/>
          <p:cNvPicPr>
            <a:picLocks noChangeAspect="1" noChangeArrowheads="1"/>
          </p:cNvPicPr>
          <p:nvPr/>
        </p:nvPicPr>
        <p:blipFill>
          <a:blip r:embed="rId3"/>
          <a:srcRect/>
          <a:stretch>
            <a:fillRect/>
          </a:stretch>
        </p:blipFill>
        <p:spPr bwMode="auto">
          <a:xfrm>
            <a:off x="468313" y="476250"/>
            <a:ext cx="1524000" cy="1019175"/>
          </a:xfrm>
          <a:prstGeom prst="rect">
            <a:avLst/>
          </a:prstGeom>
          <a:noFill/>
          <a:ln w="9525">
            <a:noFill/>
            <a:miter lim="800000"/>
            <a:headEnd/>
            <a:tailEnd/>
          </a:ln>
        </p:spPr>
      </p:pic>
      <p:pic>
        <p:nvPicPr>
          <p:cNvPr id="19459" name="Picture 4" descr="Prekestolen"/>
          <p:cNvPicPr>
            <a:picLocks noChangeAspect="1" noChangeArrowheads="1"/>
          </p:cNvPicPr>
          <p:nvPr/>
        </p:nvPicPr>
        <p:blipFill>
          <a:blip r:embed="rId4"/>
          <a:srcRect/>
          <a:stretch>
            <a:fillRect/>
          </a:stretch>
        </p:blipFill>
        <p:spPr bwMode="auto">
          <a:xfrm>
            <a:off x="2268538" y="549275"/>
            <a:ext cx="1524000" cy="971550"/>
          </a:xfrm>
          <a:prstGeom prst="rect">
            <a:avLst/>
          </a:prstGeom>
          <a:noFill/>
          <a:ln w="9525">
            <a:noFill/>
            <a:miter lim="800000"/>
            <a:headEnd/>
            <a:tailEnd/>
          </a:ln>
        </p:spPr>
      </p:pic>
      <p:pic>
        <p:nvPicPr>
          <p:cNvPr id="19460" name="Picture 5" descr="stavanger havn"/>
          <p:cNvPicPr>
            <a:picLocks noChangeAspect="1" noChangeArrowheads="1"/>
          </p:cNvPicPr>
          <p:nvPr/>
        </p:nvPicPr>
        <p:blipFill>
          <a:blip r:embed="rId5"/>
          <a:srcRect/>
          <a:stretch>
            <a:fillRect/>
          </a:stretch>
        </p:blipFill>
        <p:spPr bwMode="auto">
          <a:xfrm>
            <a:off x="4211638" y="549275"/>
            <a:ext cx="1800225" cy="1008063"/>
          </a:xfrm>
          <a:prstGeom prst="rect">
            <a:avLst/>
          </a:prstGeom>
          <a:noFill/>
          <a:ln w="9525">
            <a:noFill/>
            <a:miter lim="800000"/>
            <a:headEnd/>
            <a:tailEnd/>
          </a:ln>
        </p:spPr>
      </p:pic>
    </p:spTree>
    <p:extLst>
      <p:ext uri="{BB962C8B-B14F-4D97-AF65-F5344CB8AC3E}">
        <p14:creationId xmlns:p14="http://schemas.microsoft.com/office/powerpoint/2010/main" val="2698409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Challenges and </a:t>
            </a:r>
            <a:r>
              <a:rPr lang="nb-NO" dirty="0" err="1" smtClean="0"/>
              <a:t>solutions</a:t>
            </a:r>
            <a:r>
              <a:rPr lang="nb-NO" dirty="0" smtClean="0"/>
              <a:t> </a:t>
            </a:r>
            <a:endParaRPr lang="nb-NO" dirty="0"/>
          </a:p>
        </p:txBody>
      </p:sp>
    </p:spTree>
    <p:extLst>
      <p:ext uri="{BB962C8B-B14F-4D97-AF65-F5344CB8AC3E}">
        <p14:creationId xmlns:p14="http://schemas.microsoft.com/office/powerpoint/2010/main" val="302383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sz="quarter" idx="10"/>
          </p:nvPr>
        </p:nvSpPr>
        <p:spPr/>
        <p:txBody>
          <a:bodyPr/>
          <a:lstStyle/>
          <a:p>
            <a:endParaRPr lang="nb-N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032" y="334636"/>
            <a:ext cx="4439527" cy="625980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0401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smtClean="0"/>
              <a:t>Most </a:t>
            </a:r>
            <a:r>
              <a:rPr lang="nb-NO" sz="3600" b="1" dirty="0" err="1" smtClean="0"/>
              <a:t>important</a:t>
            </a:r>
            <a:r>
              <a:rPr lang="nb-NO" sz="3600" b="1" dirty="0" smtClean="0"/>
              <a:t> </a:t>
            </a:r>
            <a:r>
              <a:rPr lang="nb-NO" sz="3600" b="1" dirty="0" err="1" smtClean="0"/>
              <a:t>issues</a:t>
            </a:r>
            <a:endParaRPr lang="nb-NO" sz="3600" b="1" dirty="0"/>
          </a:p>
        </p:txBody>
      </p:sp>
      <p:sp>
        <p:nvSpPr>
          <p:cNvPr id="3" name="Plassholder for innhold 2"/>
          <p:cNvSpPr>
            <a:spLocks noGrp="1"/>
          </p:cNvSpPr>
          <p:nvPr>
            <p:ph sz="half" idx="1"/>
          </p:nvPr>
        </p:nvSpPr>
        <p:spPr/>
        <p:txBody>
          <a:bodyPr>
            <a:normAutofit/>
          </a:bodyPr>
          <a:lstStyle/>
          <a:p>
            <a:pPr marL="0" indent="0">
              <a:buNone/>
            </a:pPr>
            <a:r>
              <a:rPr lang="nb-NO" sz="2800" b="1" dirty="0" smtClean="0"/>
              <a:t>Cross-</a:t>
            </a:r>
            <a:r>
              <a:rPr lang="nb-NO" sz="2800" b="1" dirty="0" err="1" smtClean="0"/>
              <a:t>sectoral</a:t>
            </a:r>
            <a:endParaRPr lang="nb-NO" sz="2800" b="1" dirty="0" smtClean="0"/>
          </a:p>
          <a:p>
            <a:pPr marL="0" indent="0">
              <a:buNone/>
            </a:pPr>
            <a:endParaRPr lang="nb-NO" sz="2800" dirty="0" smtClean="0"/>
          </a:p>
          <a:p>
            <a:pPr marL="0" indent="0">
              <a:buNone/>
            </a:pPr>
            <a:r>
              <a:rPr lang="nb-NO" sz="2800" i="1" dirty="0" err="1" smtClean="0"/>
              <a:t>Inclusive</a:t>
            </a:r>
            <a:r>
              <a:rPr lang="nb-NO" sz="2800" dirty="0" smtClean="0"/>
              <a:t> </a:t>
            </a:r>
            <a:r>
              <a:rPr lang="nb-NO" sz="2800" dirty="0" err="1"/>
              <a:t>d</a:t>
            </a:r>
            <a:r>
              <a:rPr lang="nb-NO" sz="2800" dirty="0" err="1" smtClean="0"/>
              <a:t>emocracy</a:t>
            </a:r>
            <a:endParaRPr lang="nb-NO" sz="2800" dirty="0" smtClean="0"/>
          </a:p>
          <a:p>
            <a:pPr marL="0" indent="0">
              <a:buNone/>
            </a:pPr>
            <a:endParaRPr lang="nb-NO" sz="2800" dirty="0" smtClean="0"/>
          </a:p>
          <a:p>
            <a:pPr marL="0" indent="0">
              <a:buNone/>
            </a:pPr>
            <a:r>
              <a:rPr lang="nb-NO" sz="2800" i="1" dirty="0" smtClean="0"/>
              <a:t>Robust</a:t>
            </a:r>
            <a:r>
              <a:rPr lang="nb-NO" sz="2800" dirty="0" smtClean="0"/>
              <a:t> </a:t>
            </a:r>
            <a:r>
              <a:rPr lang="nb-NO" sz="2800" dirty="0" err="1"/>
              <a:t>e</a:t>
            </a:r>
            <a:r>
              <a:rPr lang="nb-NO" sz="2800" dirty="0" err="1" smtClean="0"/>
              <a:t>conomy</a:t>
            </a:r>
            <a:endParaRPr lang="nb-NO" sz="2800" dirty="0" smtClean="0"/>
          </a:p>
          <a:p>
            <a:pPr marL="0" indent="0">
              <a:buNone/>
            </a:pPr>
            <a:endParaRPr lang="nb-NO" sz="2800" dirty="0" smtClean="0"/>
          </a:p>
          <a:p>
            <a:pPr marL="0" indent="0">
              <a:buNone/>
            </a:pPr>
            <a:r>
              <a:rPr lang="nb-NO" sz="2800" i="1" dirty="0" err="1" smtClean="0"/>
              <a:t>Attractive</a:t>
            </a:r>
            <a:r>
              <a:rPr lang="nb-NO" sz="2800" dirty="0" smtClean="0"/>
              <a:t> </a:t>
            </a:r>
            <a:r>
              <a:rPr lang="nb-NO" sz="2800" dirty="0" err="1"/>
              <a:t>e</a:t>
            </a:r>
            <a:r>
              <a:rPr lang="nb-NO" sz="2800" dirty="0" err="1" smtClean="0"/>
              <a:t>mployer</a:t>
            </a:r>
            <a:endParaRPr lang="nb-NO" sz="2800" dirty="0"/>
          </a:p>
        </p:txBody>
      </p:sp>
      <p:sp>
        <p:nvSpPr>
          <p:cNvPr id="4" name="Plassholder for innhold 3"/>
          <p:cNvSpPr>
            <a:spLocks noGrp="1"/>
          </p:cNvSpPr>
          <p:nvPr>
            <p:ph sz="half" idx="2"/>
          </p:nvPr>
        </p:nvSpPr>
        <p:spPr/>
        <p:txBody>
          <a:bodyPr>
            <a:normAutofit/>
          </a:bodyPr>
          <a:lstStyle/>
          <a:p>
            <a:pPr marL="0" indent="0">
              <a:buNone/>
            </a:pPr>
            <a:r>
              <a:rPr lang="nb-NO" sz="2800" b="1" dirty="0" err="1" smtClean="0"/>
              <a:t>Sector-spesifique</a:t>
            </a:r>
            <a:endParaRPr lang="nb-NO" sz="2800" b="1" dirty="0" smtClean="0"/>
          </a:p>
          <a:p>
            <a:pPr marL="0" indent="0">
              <a:buNone/>
            </a:pPr>
            <a:endParaRPr lang="nb-NO" sz="2800" dirty="0" smtClean="0"/>
          </a:p>
          <a:p>
            <a:pPr marL="0" indent="0">
              <a:buNone/>
            </a:pPr>
            <a:r>
              <a:rPr lang="nb-NO" sz="2800" i="1" dirty="0" err="1" smtClean="0"/>
              <a:t>Sustainable</a:t>
            </a:r>
            <a:r>
              <a:rPr lang="nb-NO" sz="2800" dirty="0" smtClean="0"/>
              <a:t> health-, care- and </a:t>
            </a:r>
            <a:r>
              <a:rPr lang="nb-NO" sz="2800" dirty="0" err="1" smtClean="0"/>
              <a:t>welfare</a:t>
            </a:r>
            <a:r>
              <a:rPr lang="nb-NO" sz="2800" dirty="0" smtClean="0"/>
              <a:t> services</a:t>
            </a:r>
          </a:p>
          <a:p>
            <a:pPr marL="0" indent="0">
              <a:buNone/>
            </a:pPr>
            <a:endParaRPr lang="nb-NO" sz="2800" dirty="0" smtClean="0"/>
          </a:p>
          <a:p>
            <a:pPr marL="0" indent="0">
              <a:buNone/>
            </a:pPr>
            <a:r>
              <a:rPr lang="nb-NO" sz="2800" i="1" dirty="0" err="1" smtClean="0"/>
              <a:t>Inclusive</a:t>
            </a:r>
            <a:r>
              <a:rPr lang="nb-NO" sz="2800" dirty="0" smtClean="0"/>
              <a:t> </a:t>
            </a:r>
            <a:r>
              <a:rPr lang="nb-NO" sz="2800" dirty="0" err="1" smtClean="0"/>
              <a:t>adolescence</a:t>
            </a:r>
            <a:endParaRPr lang="nb-NO" sz="2800" dirty="0" smtClean="0"/>
          </a:p>
          <a:p>
            <a:pPr marL="0" indent="0">
              <a:buNone/>
            </a:pPr>
            <a:endParaRPr lang="nb-NO" sz="2800" dirty="0" smtClean="0"/>
          </a:p>
          <a:p>
            <a:pPr marL="0" indent="0">
              <a:buNone/>
            </a:pPr>
            <a:r>
              <a:rPr lang="nb-NO" sz="2800" i="1" dirty="0" err="1" smtClean="0"/>
              <a:t>Viable</a:t>
            </a:r>
            <a:r>
              <a:rPr lang="nb-NO" sz="2800" dirty="0" smtClean="0"/>
              <a:t> regions, </a:t>
            </a:r>
            <a:r>
              <a:rPr lang="nb-NO" sz="2800" dirty="0" err="1" smtClean="0"/>
              <a:t>cities</a:t>
            </a:r>
            <a:r>
              <a:rPr lang="nb-NO" sz="2800" dirty="0" smtClean="0"/>
              <a:t> and </a:t>
            </a:r>
            <a:r>
              <a:rPr lang="nb-NO" sz="2800" dirty="0" err="1" smtClean="0"/>
              <a:t>districts</a:t>
            </a:r>
            <a:r>
              <a:rPr lang="nb-NO" sz="2800" dirty="0" smtClean="0"/>
              <a:t> </a:t>
            </a:r>
            <a:endParaRPr lang="nb-NO" sz="2800" dirty="0"/>
          </a:p>
        </p:txBody>
      </p:sp>
    </p:spTree>
    <p:extLst>
      <p:ext uri="{BB962C8B-B14F-4D97-AF65-F5344CB8AC3E}">
        <p14:creationId xmlns:p14="http://schemas.microsoft.com/office/powerpoint/2010/main" val="1760877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smtClean="0"/>
              <a:t>Instruments and </a:t>
            </a:r>
            <a:r>
              <a:rPr lang="nb-NO" dirty="0" err="1" smtClean="0"/>
              <a:t>methods</a:t>
            </a:r>
            <a:r>
              <a:rPr lang="nb-NO" dirty="0" smtClean="0"/>
              <a:t>: </a:t>
            </a:r>
            <a:r>
              <a:rPr lang="nb-NO" dirty="0" err="1" smtClean="0"/>
              <a:t>Example</a:t>
            </a:r>
            <a:r>
              <a:rPr lang="nb-NO" dirty="0" smtClean="0"/>
              <a:t> </a:t>
            </a:r>
            <a:r>
              <a:rPr lang="nb-NO" dirty="0" err="1" smtClean="0"/>
              <a:t>Inclusive</a:t>
            </a:r>
            <a:r>
              <a:rPr lang="nb-NO" dirty="0" smtClean="0"/>
              <a:t> </a:t>
            </a:r>
            <a:r>
              <a:rPr lang="nb-NO" dirty="0" err="1" smtClean="0"/>
              <a:t>democracy</a:t>
            </a:r>
            <a:endParaRPr lang="nb-NO" dirty="0"/>
          </a:p>
        </p:txBody>
      </p:sp>
    </p:spTree>
    <p:extLst>
      <p:ext uri="{BB962C8B-B14F-4D97-AF65-F5344CB8AC3E}">
        <p14:creationId xmlns:p14="http://schemas.microsoft.com/office/powerpoint/2010/main" val="63412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53390" y="5797628"/>
            <a:ext cx="7574361" cy="1132114"/>
          </a:xfrm>
        </p:spPr>
        <p:txBody>
          <a:bodyPr>
            <a:normAutofit/>
          </a:bodyPr>
          <a:lstStyle/>
          <a:p>
            <a:r>
              <a:rPr lang="nb-NO" sz="1600" dirty="0" smtClean="0"/>
              <a:t>Lokalvalgundersøkelsen </a:t>
            </a:r>
            <a:r>
              <a:rPr lang="nb-NO" sz="1600" dirty="0"/>
              <a:t>2011</a:t>
            </a:r>
          </a:p>
        </p:txBody>
      </p:sp>
      <p:sp>
        <p:nvSpPr>
          <p:cNvPr id="3" name="Plassholder for innhold 2"/>
          <p:cNvSpPr>
            <a:spLocks noGrp="1"/>
          </p:cNvSpPr>
          <p:nvPr>
            <p:ph sz="quarter" idx="10"/>
          </p:nvPr>
        </p:nvSpPr>
        <p:spPr>
          <a:xfrm>
            <a:off x="457200" y="1481750"/>
            <a:ext cx="8686799" cy="3498971"/>
          </a:xfrm>
        </p:spPr>
        <p:txBody>
          <a:bodyPr/>
          <a:lstStyle/>
          <a:p>
            <a:pPr marL="0" indent="0">
              <a:buNone/>
            </a:pPr>
            <a:r>
              <a:rPr lang="nb-NO" sz="2000" dirty="0" smtClean="0"/>
              <a:t>«</a:t>
            </a:r>
            <a:r>
              <a:rPr lang="nb-NO" sz="2000" dirty="0" err="1" smtClean="0"/>
              <a:t>Local</a:t>
            </a:r>
            <a:r>
              <a:rPr lang="nb-NO" sz="2000" dirty="0" smtClean="0"/>
              <a:t> </a:t>
            </a:r>
            <a:r>
              <a:rPr lang="nb-NO" sz="2000" dirty="0" err="1" smtClean="0"/>
              <a:t>democracy</a:t>
            </a:r>
            <a:r>
              <a:rPr lang="nb-NO" sz="2000" dirty="0" smtClean="0"/>
              <a:t> is not so </a:t>
            </a:r>
            <a:r>
              <a:rPr lang="nb-NO" sz="2000" dirty="0" err="1" smtClean="0"/>
              <a:t>important</a:t>
            </a:r>
            <a:r>
              <a:rPr lang="nb-NO" sz="2000" dirty="0" smtClean="0"/>
              <a:t> </a:t>
            </a:r>
            <a:r>
              <a:rPr lang="nb-NO" sz="2000" dirty="0" err="1" smtClean="0"/>
              <a:t>if</a:t>
            </a:r>
            <a:r>
              <a:rPr lang="nb-NO" sz="2000" dirty="0" smtClean="0"/>
              <a:t> </a:t>
            </a:r>
            <a:r>
              <a:rPr lang="nb-NO" sz="2000" dirty="0" err="1" smtClean="0"/>
              <a:t>only</a:t>
            </a:r>
            <a:r>
              <a:rPr lang="nb-NO" sz="2000" dirty="0" smtClean="0"/>
              <a:t> </a:t>
            </a:r>
            <a:r>
              <a:rPr lang="nb-NO" sz="2000" dirty="0" err="1" smtClean="0"/>
              <a:t>the</a:t>
            </a:r>
            <a:r>
              <a:rPr lang="nb-NO" sz="2000" dirty="0" smtClean="0"/>
              <a:t> </a:t>
            </a:r>
            <a:r>
              <a:rPr lang="nb-NO" sz="2000" dirty="0" err="1" smtClean="0"/>
              <a:t>public</a:t>
            </a:r>
            <a:r>
              <a:rPr lang="nb-NO" sz="2000" dirty="0" smtClean="0"/>
              <a:t> services </a:t>
            </a:r>
            <a:r>
              <a:rPr lang="nb-NO" sz="2000" dirty="0" err="1" smtClean="0"/>
              <a:t>are</a:t>
            </a:r>
            <a:r>
              <a:rPr lang="nb-NO" sz="2000" dirty="0" smtClean="0"/>
              <a:t> </a:t>
            </a:r>
            <a:r>
              <a:rPr lang="nb-NO" sz="2000" dirty="0" err="1" smtClean="0"/>
              <a:t>maintained</a:t>
            </a:r>
            <a:r>
              <a:rPr lang="nb-NO" sz="2000" dirty="0" smtClean="0"/>
              <a:t>»</a:t>
            </a:r>
          </a:p>
          <a:p>
            <a:pPr marL="0" indent="0">
              <a:buNone/>
            </a:pPr>
            <a:endParaRPr lang="nb-NO" dirty="0"/>
          </a:p>
        </p:txBody>
      </p:sp>
      <p:graphicFrame>
        <p:nvGraphicFramePr>
          <p:cNvPr id="5" name="Diagram 4"/>
          <p:cNvGraphicFramePr/>
          <p:nvPr>
            <p:extLst>
              <p:ext uri="{D42A27DB-BD31-4B8C-83A1-F6EECF244321}">
                <p14:modId xmlns:p14="http://schemas.microsoft.com/office/powerpoint/2010/main" val="417579519"/>
              </p:ext>
            </p:extLst>
          </p:nvPr>
        </p:nvGraphicFramePr>
        <p:xfrm>
          <a:off x="1038478" y="191691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Dobbel hakeparentes 6"/>
          <p:cNvSpPr/>
          <p:nvPr/>
        </p:nvSpPr>
        <p:spPr>
          <a:xfrm>
            <a:off x="5199797" y="204716"/>
            <a:ext cx="3807725"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err="1" smtClean="0"/>
              <a:t>Represent</a:t>
            </a:r>
            <a:r>
              <a:rPr lang="nb-NO" sz="2400" b="1" dirty="0" smtClean="0"/>
              <a:t> </a:t>
            </a:r>
            <a:r>
              <a:rPr lang="nb-NO" sz="2400" b="1" dirty="0" err="1" smtClean="0"/>
              <a:t>the</a:t>
            </a:r>
            <a:r>
              <a:rPr lang="nb-NO" sz="2400" b="1" dirty="0" smtClean="0"/>
              <a:t> </a:t>
            </a:r>
            <a:r>
              <a:rPr lang="nb-NO" sz="2400" b="1" dirty="0" err="1" smtClean="0"/>
              <a:t>citizens</a:t>
            </a:r>
            <a:endParaRPr lang="nb-NO" sz="2400" b="1" dirty="0"/>
          </a:p>
        </p:txBody>
      </p:sp>
    </p:spTree>
    <p:extLst>
      <p:ext uri="{BB962C8B-B14F-4D97-AF65-F5344CB8AC3E}">
        <p14:creationId xmlns:p14="http://schemas.microsoft.com/office/powerpoint/2010/main" val="164780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777493"/>
            <a:ext cx="8229600" cy="1132114"/>
          </a:xfrm>
        </p:spPr>
        <p:txBody>
          <a:bodyPr>
            <a:normAutofit/>
          </a:bodyPr>
          <a:lstStyle/>
          <a:p>
            <a:r>
              <a:rPr lang="en-GB" b="1" dirty="0" smtClean="0">
                <a:solidFill>
                  <a:srgbClr val="008CD3"/>
                </a:solidFill>
              </a:rPr>
              <a:t>We have a good local democracy with a high degree of trust when…</a:t>
            </a:r>
            <a:endParaRPr lang="en-GB" b="1" dirty="0">
              <a:solidFill>
                <a:srgbClr val="008CD3"/>
              </a:solidFill>
            </a:endParaRPr>
          </a:p>
        </p:txBody>
      </p:sp>
      <p:sp>
        <p:nvSpPr>
          <p:cNvPr id="3" name="Plassholder for innhold 2"/>
          <p:cNvSpPr>
            <a:spLocks noGrp="1"/>
          </p:cNvSpPr>
          <p:nvPr>
            <p:ph sz="quarter" idx="10"/>
          </p:nvPr>
        </p:nvSpPr>
        <p:spPr>
          <a:xfrm>
            <a:off x="3886562" y="2429187"/>
            <a:ext cx="4800238" cy="2670412"/>
          </a:xfrm>
        </p:spPr>
        <p:txBody>
          <a:bodyPr>
            <a:normAutofit/>
          </a:bodyPr>
          <a:lstStyle/>
          <a:p>
            <a:r>
              <a:rPr lang="en-GB" sz="2600" dirty="0" smtClean="0"/>
              <a:t>Citizens feel well represented</a:t>
            </a:r>
          </a:p>
          <a:p>
            <a:r>
              <a:rPr lang="en-GB" sz="2600" dirty="0" smtClean="0"/>
              <a:t>Councillors set the agenda, manage resources and act as ombudsmen for citizens</a:t>
            </a:r>
          </a:p>
          <a:p>
            <a:r>
              <a:rPr lang="en-GB" sz="2600" dirty="0" smtClean="0"/>
              <a:t>The municipality delivers what it promises</a:t>
            </a:r>
            <a:endParaRPr lang="en-GB" sz="2600" dirty="0"/>
          </a:p>
        </p:txBody>
      </p:sp>
      <p:pic>
        <p:nvPicPr>
          <p:cNvPr id="4" name="Bilde 3" descr="Brosjyre Godt lokaldemokrati.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952" y="3272594"/>
            <a:ext cx="2950801" cy="2086019"/>
          </a:xfrm>
          <a:prstGeom prst="rect">
            <a:avLst/>
          </a:prstGeom>
        </p:spPr>
      </p:pic>
      <p:sp>
        <p:nvSpPr>
          <p:cNvPr id="5" name="Rektangel 4"/>
          <p:cNvSpPr/>
          <p:nvPr/>
        </p:nvSpPr>
        <p:spPr>
          <a:xfrm>
            <a:off x="137042" y="5099599"/>
            <a:ext cx="8280392" cy="12893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smtClean="0">
                <a:solidFill>
                  <a:srgbClr val="008CD3"/>
                </a:solidFill>
              </a:rPr>
              <a:t>High ethical standard and trust</a:t>
            </a:r>
            <a:endParaRPr lang="en-GB" sz="3000" b="1" dirty="0">
              <a:solidFill>
                <a:srgbClr val="008CD3"/>
              </a:solidFill>
            </a:endParaRPr>
          </a:p>
        </p:txBody>
      </p:sp>
      <p:sp>
        <p:nvSpPr>
          <p:cNvPr id="6" name="Dobbel hakeparentes 5"/>
          <p:cNvSpPr/>
          <p:nvPr/>
        </p:nvSpPr>
        <p:spPr>
          <a:xfrm>
            <a:off x="68803" y="1909607"/>
            <a:ext cx="4140196" cy="1195148"/>
          </a:xfrm>
          <a:prstGeom prst="bracketPair">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nb-NO" sz="2400" b="1" dirty="0" smtClean="0"/>
              <a:t>Normative: </a:t>
            </a:r>
          </a:p>
          <a:p>
            <a:pPr algn="ctr"/>
            <a:r>
              <a:rPr lang="nb-NO" sz="2400" b="1" dirty="0" smtClean="0"/>
              <a:t>Platform </a:t>
            </a:r>
            <a:r>
              <a:rPr lang="nb-NO" sz="2400" b="1" dirty="0" err="1" smtClean="0"/>
              <a:t>of</a:t>
            </a:r>
            <a:r>
              <a:rPr lang="nb-NO" sz="2400" b="1" dirty="0" smtClean="0"/>
              <a:t> </a:t>
            </a:r>
            <a:r>
              <a:rPr lang="nb-NO" sz="2400" b="1" dirty="0" err="1" smtClean="0"/>
              <a:t>Good</a:t>
            </a:r>
            <a:r>
              <a:rPr lang="nb-NO" sz="2400" b="1" dirty="0" smtClean="0"/>
              <a:t> Democracy</a:t>
            </a:r>
            <a:endParaRPr lang="nb-NO" sz="2400" b="1" dirty="0"/>
          </a:p>
        </p:txBody>
      </p:sp>
    </p:spTree>
    <p:extLst>
      <p:ext uri="{BB962C8B-B14F-4D97-AF65-F5344CB8AC3E}">
        <p14:creationId xmlns:p14="http://schemas.microsoft.com/office/powerpoint/2010/main" val="71379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KS_PPT_mal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KS_PPT_mal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KS_PPT_mal_2012</Template>
  <TotalTime>288</TotalTime>
  <Words>1428</Words>
  <Application>Microsoft Office PowerPoint</Application>
  <PresentationFormat>Skjermfremvisning (4:3)</PresentationFormat>
  <Paragraphs>166</Paragraphs>
  <Slides>15</Slides>
  <Notes>10</Notes>
  <HiddenSlides>0</HiddenSlides>
  <MMClips>0</MMClips>
  <ScaleCrop>false</ScaleCrop>
  <HeadingPairs>
    <vt:vector size="4" baseType="variant">
      <vt:variant>
        <vt:lpstr>Tema</vt:lpstr>
      </vt:variant>
      <vt:variant>
        <vt:i4>4</vt:i4>
      </vt:variant>
      <vt:variant>
        <vt:lpstr>Lysbildetitler</vt:lpstr>
      </vt:variant>
      <vt:variant>
        <vt:i4>15</vt:i4>
      </vt:variant>
    </vt:vector>
  </HeadingPairs>
  <TitlesOfParts>
    <vt:vector size="19" baseType="lpstr">
      <vt:lpstr>KS_PPT_mal_2012</vt:lpstr>
      <vt:lpstr>KS_slidemaster</vt:lpstr>
      <vt:lpstr>2_KS_PPT_mal_2012</vt:lpstr>
      <vt:lpstr>1_KS-profiltema</vt:lpstr>
      <vt:lpstr>Challenges in the local government sector in Norway  Instruments and methods to attend these challenges </vt:lpstr>
      <vt:lpstr>This is KS</vt:lpstr>
      <vt:lpstr>PowerPoint-presentasjon</vt:lpstr>
      <vt:lpstr>Challenges and solutions </vt:lpstr>
      <vt:lpstr>PowerPoint-presentasjon</vt:lpstr>
      <vt:lpstr>Most important issues</vt:lpstr>
      <vt:lpstr>Instruments and methods: Example Inclusive democracy</vt:lpstr>
      <vt:lpstr>Lokalvalgundersøkelsen 2011</vt:lpstr>
      <vt:lpstr>We have a good local democracy with a high degree of trust when…</vt:lpstr>
      <vt:lpstr>PowerPoint-presentasjon</vt:lpstr>
      <vt:lpstr>Trust</vt:lpstr>
      <vt:lpstr>Participation in and between elections</vt:lpstr>
      <vt:lpstr>Measures for special groups: Elected immigrants, youths </vt:lpstr>
      <vt:lpstr>PowerPoint-presentasjon</vt:lpstr>
      <vt:lpstr>PowerPoint-presentasjon</vt:lpstr>
    </vt:vector>
  </TitlesOfParts>
  <Company>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Tone Mangset</dc:creator>
  <cp:lastModifiedBy>Frode M. Lindtvedt</cp:lastModifiedBy>
  <cp:revision>27</cp:revision>
  <dcterms:created xsi:type="dcterms:W3CDTF">2015-01-08T12:09:27Z</dcterms:created>
  <dcterms:modified xsi:type="dcterms:W3CDTF">2016-09-09T05:59:07Z</dcterms:modified>
</cp:coreProperties>
</file>